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1"/>
  </p:sldMasterIdLst>
  <p:notesMasterIdLst>
    <p:notesMasterId r:id="rId37"/>
  </p:notesMasterIdLst>
  <p:sldIdLst>
    <p:sldId id="256" r:id="rId2"/>
    <p:sldId id="324" r:id="rId3"/>
    <p:sldId id="325" r:id="rId4"/>
    <p:sldId id="257" r:id="rId5"/>
    <p:sldId id="259" r:id="rId6"/>
    <p:sldId id="310" r:id="rId7"/>
    <p:sldId id="316" r:id="rId8"/>
    <p:sldId id="266" r:id="rId9"/>
    <p:sldId id="261" r:id="rId10"/>
    <p:sldId id="278" r:id="rId11"/>
    <p:sldId id="297" r:id="rId12"/>
    <p:sldId id="298" r:id="rId13"/>
    <p:sldId id="299" r:id="rId14"/>
    <p:sldId id="300" r:id="rId15"/>
    <p:sldId id="296" r:id="rId16"/>
    <p:sldId id="286" r:id="rId17"/>
    <p:sldId id="293" r:id="rId18"/>
    <p:sldId id="301" r:id="rId19"/>
    <p:sldId id="317" r:id="rId20"/>
    <p:sldId id="318" r:id="rId21"/>
    <p:sldId id="319" r:id="rId22"/>
    <p:sldId id="320" r:id="rId23"/>
    <p:sldId id="321" r:id="rId24"/>
    <p:sldId id="302" r:id="rId25"/>
    <p:sldId id="303" r:id="rId26"/>
    <p:sldId id="304" r:id="rId27"/>
    <p:sldId id="305" r:id="rId28"/>
    <p:sldId id="307" r:id="rId29"/>
    <p:sldId id="309" r:id="rId30"/>
    <p:sldId id="308" r:id="rId31"/>
    <p:sldId id="306" r:id="rId32"/>
    <p:sldId id="311" r:id="rId33"/>
    <p:sldId id="312" r:id="rId34"/>
    <p:sldId id="313" r:id="rId35"/>
    <p:sldId id="314" r:id="rId36"/>
  </p:sldIdLst>
  <p:sldSz cx="12192000" cy="6858000"/>
  <p:notesSz cx="7315200" cy="96012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82BE"/>
    <a:srgbClr val="CEE7EE"/>
    <a:srgbClr val="E8F3F7"/>
    <a:srgbClr val="40BAD2"/>
    <a:srgbClr val="8CBF26"/>
    <a:srgbClr val="F096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0" y="-10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36C7B-6CAE-48C7-8B4A-F6BB910B3991}"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3617521-3694-4B25-A2BD-7C518DAE9221}">
      <dgm:prSet phldrT="[Text]" custT="1"/>
      <dgm:spPr>
        <a:solidFill>
          <a:srgbClr val="4E82BE"/>
        </a:solidFill>
        <a:ln>
          <a:noFill/>
        </a:ln>
      </dgm:spPr>
      <dgm:t>
        <a:bodyPr/>
        <a:lstStyle/>
        <a:p>
          <a:r>
            <a:rPr lang="en-US" sz="2000" dirty="0" smtClean="0"/>
            <a:t>BPO</a:t>
          </a:r>
          <a:endParaRPr lang="en-US" sz="2000" dirty="0"/>
        </a:p>
      </dgm:t>
    </dgm:pt>
    <dgm:pt modelId="{B82459AC-5416-475B-B6C1-F4DB649C2A38}" type="parTrans" cxnId="{0E9049A4-B5FB-431F-B8A2-07F4E822B319}">
      <dgm:prSet custT="1"/>
      <dgm:spPr/>
      <dgm:t>
        <a:bodyPr/>
        <a:lstStyle/>
        <a:p>
          <a:endParaRPr lang="en-US" sz="800"/>
        </a:p>
      </dgm:t>
    </dgm:pt>
    <dgm:pt modelId="{BD2FAA32-44D9-448F-9A99-2F3DE297CD4B}" type="sibTrans" cxnId="{0E9049A4-B5FB-431F-B8A2-07F4E822B319}">
      <dgm:prSet/>
      <dgm:spPr/>
      <dgm:t>
        <a:bodyPr/>
        <a:lstStyle/>
        <a:p>
          <a:endParaRPr lang="en-US" sz="2000"/>
        </a:p>
      </dgm:t>
    </dgm:pt>
    <dgm:pt modelId="{3270F7BF-560F-4BE5-9C21-425E38EC856D}">
      <dgm:prSet phldrT="[Text]" custT="1"/>
      <dgm:spPr>
        <a:solidFill>
          <a:srgbClr val="4E82BE"/>
        </a:solidFill>
        <a:ln>
          <a:noFill/>
        </a:ln>
      </dgm:spPr>
      <dgm:t>
        <a:bodyPr/>
        <a:lstStyle/>
        <a:p>
          <a:r>
            <a:rPr lang="en-US" sz="2000" dirty="0" smtClean="0"/>
            <a:t>Retail</a:t>
          </a:r>
          <a:endParaRPr lang="en-US" sz="2000" dirty="0"/>
        </a:p>
      </dgm:t>
    </dgm:pt>
    <dgm:pt modelId="{894B28E2-3037-41DB-BDEA-587CDC469F8F}" type="parTrans" cxnId="{BAA2DB2E-5D30-42DE-BFE4-9D4FF5251FF1}">
      <dgm:prSet custT="1"/>
      <dgm:spPr/>
      <dgm:t>
        <a:bodyPr/>
        <a:lstStyle/>
        <a:p>
          <a:endParaRPr lang="en-US" sz="800"/>
        </a:p>
      </dgm:t>
    </dgm:pt>
    <dgm:pt modelId="{1688073A-272E-4FCA-ADE6-DCAB55F9B838}" type="sibTrans" cxnId="{BAA2DB2E-5D30-42DE-BFE4-9D4FF5251FF1}">
      <dgm:prSet/>
      <dgm:spPr/>
      <dgm:t>
        <a:bodyPr/>
        <a:lstStyle/>
        <a:p>
          <a:endParaRPr lang="en-US" sz="2000"/>
        </a:p>
      </dgm:t>
    </dgm:pt>
    <dgm:pt modelId="{9ED2B84B-39E5-4773-BA58-74B81573C356}">
      <dgm:prSet phldrT="[Text]" custT="1"/>
      <dgm:spPr>
        <a:solidFill>
          <a:srgbClr val="4E82BE"/>
        </a:solidFill>
        <a:ln>
          <a:noFill/>
        </a:ln>
      </dgm:spPr>
      <dgm:t>
        <a:bodyPr/>
        <a:lstStyle/>
        <a:p>
          <a:r>
            <a:rPr lang="en-US" sz="2000" dirty="0" smtClean="0"/>
            <a:t>Health Care</a:t>
          </a:r>
          <a:endParaRPr lang="en-US" sz="2000" dirty="0"/>
        </a:p>
      </dgm:t>
    </dgm:pt>
    <dgm:pt modelId="{337139E7-532F-4969-8A83-44B6D0F68953}" type="parTrans" cxnId="{45227320-813D-4E15-8335-B736E2A67CDA}">
      <dgm:prSet custT="1"/>
      <dgm:spPr/>
      <dgm:t>
        <a:bodyPr/>
        <a:lstStyle/>
        <a:p>
          <a:endParaRPr lang="en-US" sz="800"/>
        </a:p>
      </dgm:t>
    </dgm:pt>
    <dgm:pt modelId="{50E71384-A15A-4870-B287-1A14A1B10555}" type="sibTrans" cxnId="{45227320-813D-4E15-8335-B736E2A67CDA}">
      <dgm:prSet/>
      <dgm:spPr/>
      <dgm:t>
        <a:bodyPr/>
        <a:lstStyle/>
        <a:p>
          <a:endParaRPr lang="en-US" sz="2000"/>
        </a:p>
      </dgm:t>
    </dgm:pt>
    <dgm:pt modelId="{32DD77BD-427F-47FE-ADC6-7CC15622E45B}">
      <dgm:prSet phldrT="[Text]" custT="1"/>
      <dgm:spPr>
        <a:solidFill>
          <a:srgbClr val="4E82BE"/>
        </a:solidFill>
        <a:ln>
          <a:noFill/>
        </a:ln>
      </dgm:spPr>
      <dgm:t>
        <a:bodyPr/>
        <a:lstStyle/>
        <a:p>
          <a:r>
            <a:rPr lang="en-US" sz="2000" dirty="0" smtClean="0"/>
            <a:t>Utilities</a:t>
          </a:r>
          <a:endParaRPr lang="en-US" sz="2000" dirty="0"/>
        </a:p>
      </dgm:t>
    </dgm:pt>
    <dgm:pt modelId="{B9D00746-28EF-4615-94AE-71F9098238C5}" type="parTrans" cxnId="{5ECB92EF-1384-46B7-B063-A21CC8CA63CB}">
      <dgm:prSet custT="1"/>
      <dgm:spPr/>
      <dgm:t>
        <a:bodyPr/>
        <a:lstStyle/>
        <a:p>
          <a:endParaRPr lang="en-US" sz="800"/>
        </a:p>
      </dgm:t>
    </dgm:pt>
    <dgm:pt modelId="{3B4230CE-309E-4600-8963-D17470462061}" type="sibTrans" cxnId="{5ECB92EF-1384-46B7-B063-A21CC8CA63CB}">
      <dgm:prSet/>
      <dgm:spPr/>
      <dgm:t>
        <a:bodyPr/>
        <a:lstStyle/>
        <a:p>
          <a:endParaRPr lang="en-US" sz="2000"/>
        </a:p>
      </dgm:t>
    </dgm:pt>
    <dgm:pt modelId="{E12A65EC-D7A0-44DD-8F4B-BE7C6A5B9BEE}">
      <dgm:prSet phldrT="[Text]" custT="1"/>
      <dgm:spPr>
        <a:solidFill>
          <a:srgbClr val="4E82BE"/>
        </a:solidFill>
        <a:ln>
          <a:noFill/>
        </a:ln>
      </dgm:spPr>
      <dgm:t>
        <a:bodyPr/>
        <a:lstStyle/>
        <a:p>
          <a:r>
            <a:rPr lang="en-US" sz="2000" dirty="0" smtClean="0"/>
            <a:t>OEM</a:t>
          </a:r>
          <a:endParaRPr lang="en-US" sz="2000" dirty="0"/>
        </a:p>
      </dgm:t>
    </dgm:pt>
    <dgm:pt modelId="{1A2B7D06-056D-48B0-A0C1-1B5CA87E2055}" type="parTrans" cxnId="{0743D35E-63FE-47CE-8FAE-59C9DA81F302}">
      <dgm:prSet custT="1"/>
      <dgm:spPr/>
      <dgm:t>
        <a:bodyPr/>
        <a:lstStyle/>
        <a:p>
          <a:endParaRPr lang="en-US" sz="800"/>
        </a:p>
      </dgm:t>
    </dgm:pt>
    <dgm:pt modelId="{C2BBC61E-98C5-4235-9AF7-3DBAD9A60E2C}" type="sibTrans" cxnId="{0743D35E-63FE-47CE-8FAE-59C9DA81F302}">
      <dgm:prSet/>
      <dgm:spPr/>
      <dgm:t>
        <a:bodyPr/>
        <a:lstStyle/>
        <a:p>
          <a:endParaRPr lang="en-US" sz="2000"/>
        </a:p>
      </dgm:t>
    </dgm:pt>
    <dgm:pt modelId="{1C62E9A9-2271-4F3D-A925-9F00E6D23337}">
      <dgm:prSet phldrT="[Text]" custT="1"/>
      <dgm:spPr>
        <a:solidFill>
          <a:srgbClr val="4E82BE"/>
        </a:solidFill>
        <a:ln>
          <a:noFill/>
        </a:ln>
      </dgm:spPr>
      <dgm:t>
        <a:bodyPr/>
        <a:lstStyle/>
        <a:p>
          <a:r>
            <a:rPr lang="en-US" sz="2000" dirty="0" smtClean="0"/>
            <a:t>Telco</a:t>
          </a:r>
          <a:endParaRPr lang="en-US" sz="2000" dirty="0"/>
        </a:p>
      </dgm:t>
    </dgm:pt>
    <dgm:pt modelId="{51D1CC1C-3869-461D-92C2-AC1B12B74335}" type="parTrans" cxnId="{CC631C0C-F12B-4F5A-BF52-0EF53107A7A6}">
      <dgm:prSet custT="1"/>
      <dgm:spPr/>
      <dgm:t>
        <a:bodyPr/>
        <a:lstStyle/>
        <a:p>
          <a:endParaRPr lang="en-US" sz="800"/>
        </a:p>
      </dgm:t>
    </dgm:pt>
    <dgm:pt modelId="{88962ABA-19D5-49BC-B211-5ADAA4F1B1E8}" type="sibTrans" cxnId="{CC631C0C-F12B-4F5A-BF52-0EF53107A7A6}">
      <dgm:prSet/>
      <dgm:spPr/>
      <dgm:t>
        <a:bodyPr/>
        <a:lstStyle/>
        <a:p>
          <a:endParaRPr lang="en-US" sz="2000"/>
        </a:p>
      </dgm:t>
    </dgm:pt>
    <dgm:pt modelId="{6AA9F6CB-69A4-44E1-AAFE-CF0FD6F69CD2}">
      <dgm:prSet phldrT="[Text]" custT="1"/>
      <dgm:spPr>
        <a:solidFill>
          <a:srgbClr val="4E82BE"/>
        </a:solidFill>
        <a:ln>
          <a:noFill/>
        </a:ln>
      </dgm:spPr>
      <dgm:t>
        <a:bodyPr/>
        <a:lstStyle/>
        <a:p>
          <a:r>
            <a:rPr lang="en-US" sz="2000" dirty="0" smtClean="0"/>
            <a:t>IT SI</a:t>
          </a:r>
          <a:endParaRPr lang="en-US" sz="2000" dirty="0"/>
        </a:p>
      </dgm:t>
    </dgm:pt>
    <dgm:pt modelId="{D4AC0FB1-91B1-4281-9A41-8AE22D6298F7}" type="parTrans" cxnId="{599CD6F5-9138-4BAD-9A46-0EADA7AA7336}">
      <dgm:prSet custT="1"/>
      <dgm:spPr/>
      <dgm:t>
        <a:bodyPr/>
        <a:lstStyle/>
        <a:p>
          <a:endParaRPr lang="en-US" sz="800"/>
        </a:p>
      </dgm:t>
    </dgm:pt>
    <dgm:pt modelId="{2CE8E648-BEB4-4760-B16D-732B315A2F21}" type="sibTrans" cxnId="{599CD6F5-9138-4BAD-9A46-0EADA7AA7336}">
      <dgm:prSet/>
      <dgm:spPr/>
      <dgm:t>
        <a:bodyPr/>
        <a:lstStyle/>
        <a:p>
          <a:endParaRPr lang="en-US" sz="2000"/>
        </a:p>
      </dgm:t>
    </dgm:pt>
    <dgm:pt modelId="{EF7C66CF-26CE-42BA-B12E-722A64B0C3EC}">
      <dgm:prSet phldrT="[Text]" custT="1"/>
      <dgm:spPr>
        <a:solidFill>
          <a:srgbClr val="4E82BE"/>
        </a:solidFill>
        <a:ln>
          <a:noFill/>
        </a:ln>
      </dgm:spPr>
      <dgm:t>
        <a:bodyPr/>
        <a:lstStyle/>
        <a:p>
          <a:r>
            <a:rPr lang="en-US" sz="2400" dirty="0" smtClean="0"/>
            <a:t>Crosscode</a:t>
          </a:r>
          <a:endParaRPr lang="en-US" sz="2400" dirty="0"/>
        </a:p>
      </dgm:t>
    </dgm:pt>
    <dgm:pt modelId="{DAF35289-DB05-4170-AD56-B107F432E2F5}" type="sibTrans" cxnId="{35CFE39B-6A91-4F90-83D9-A0BAB62DDFAF}">
      <dgm:prSet/>
      <dgm:spPr/>
      <dgm:t>
        <a:bodyPr/>
        <a:lstStyle/>
        <a:p>
          <a:endParaRPr lang="en-US" sz="2000"/>
        </a:p>
      </dgm:t>
    </dgm:pt>
    <dgm:pt modelId="{572A99FD-C3F1-424A-86A9-435A051C719D}" type="parTrans" cxnId="{35CFE39B-6A91-4F90-83D9-A0BAB62DDFAF}">
      <dgm:prSet/>
      <dgm:spPr/>
      <dgm:t>
        <a:bodyPr/>
        <a:lstStyle/>
        <a:p>
          <a:endParaRPr lang="en-US" sz="2000"/>
        </a:p>
      </dgm:t>
    </dgm:pt>
    <dgm:pt modelId="{6C421E89-C6E0-40BA-8641-F40B43D4EDDC}">
      <dgm:prSet phldrT="[Text]" custT="1"/>
      <dgm:spPr>
        <a:solidFill>
          <a:srgbClr val="4E82BE"/>
        </a:solidFill>
        <a:ln>
          <a:noFill/>
        </a:ln>
      </dgm:spPr>
      <dgm:t>
        <a:bodyPr/>
        <a:lstStyle/>
        <a:p>
          <a:r>
            <a:rPr lang="en-US" sz="2000" smtClean="0"/>
            <a:t>BFSI</a:t>
          </a:r>
          <a:endParaRPr lang="en-US" sz="2000" dirty="0"/>
        </a:p>
      </dgm:t>
    </dgm:pt>
    <dgm:pt modelId="{A0412672-672F-4729-8479-2DD768FFFFBB}" type="parTrans" cxnId="{5AEF87EC-FDAD-4145-9D1B-FC5E36E3A293}">
      <dgm:prSet/>
      <dgm:spPr/>
      <dgm:t>
        <a:bodyPr/>
        <a:lstStyle/>
        <a:p>
          <a:endParaRPr lang="en-IN"/>
        </a:p>
      </dgm:t>
    </dgm:pt>
    <dgm:pt modelId="{BCC32552-52C3-435F-9B02-ABC120B6A917}" type="sibTrans" cxnId="{5AEF87EC-FDAD-4145-9D1B-FC5E36E3A293}">
      <dgm:prSet/>
      <dgm:spPr/>
      <dgm:t>
        <a:bodyPr/>
        <a:lstStyle/>
        <a:p>
          <a:endParaRPr lang="en-IN"/>
        </a:p>
      </dgm:t>
    </dgm:pt>
    <dgm:pt modelId="{3B35538F-893F-4902-9B50-6A97D54A39D1}" type="pres">
      <dgm:prSet presAssocID="{E1A36C7B-6CAE-48C7-8B4A-F6BB910B3991}" presName="Name0" presStyleCnt="0">
        <dgm:presLayoutVars>
          <dgm:chMax val="1"/>
          <dgm:dir/>
          <dgm:animLvl val="ctr"/>
          <dgm:resizeHandles val="exact"/>
        </dgm:presLayoutVars>
      </dgm:prSet>
      <dgm:spPr/>
      <dgm:t>
        <a:bodyPr/>
        <a:lstStyle/>
        <a:p>
          <a:endParaRPr lang="en-US"/>
        </a:p>
      </dgm:t>
    </dgm:pt>
    <dgm:pt modelId="{B6397957-BC73-4E45-813F-1D987DF88E59}" type="pres">
      <dgm:prSet presAssocID="{EF7C66CF-26CE-42BA-B12E-722A64B0C3EC}" presName="centerShape" presStyleLbl="node0" presStyleIdx="0" presStyleCnt="1" custScaleX="126811" custScaleY="126811"/>
      <dgm:spPr/>
      <dgm:t>
        <a:bodyPr/>
        <a:lstStyle/>
        <a:p>
          <a:endParaRPr lang="en-US"/>
        </a:p>
      </dgm:t>
    </dgm:pt>
    <dgm:pt modelId="{3D987F67-374E-44D9-B8C4-507912F6349A}" type="pres">
      <dgm:prSet presAssocID="{B82459AC-5416-475B-B6C1-F4DB649C2A38}" presName="parTrans" presStyleLbl="sibTrans2D1" presStyleIdx="0" presStyleCnt="8"/>
      <dgm:spPr/>
      <dgm:t>
        <a:bodyPr/>
        <a:lstStyle/>
        <a:p>
          <a:endParaRPr lang="en-US"/>
        </a:p>
      </dgm:t>
    </dgm:pt>
    <dgm:pt modelId="{D877FCA0-F0D8-4F76-B38F-710695A2BCA9}" type="pres">
      <dgm:prSet presAssocID="{B82459AC-5416-475B-B6C1-F4DB649C2A38}" presName="connectorText" presStyleLbl="sibTrans2D1" presStyleIdx="0" presStyleCnt="8"/>
      <dgm:spPr/>
      <dgm:t>
        <a:bodyPr/>
        <a:lstStyle/>
        <a:p>
          <a:endParaRPr lang="en-US"/>
        </a:p>
      </dgm:t>
    </dgm:pt>
    <dgm:pt modelId="{986410EC-5954-44A7-9983-351C198E3493}" type="pres">
      <dgm:prSet presAssocID="{43617521-3694-4B25-A2BD-7C518DAE9221}" presName="node" presStyleLbl="node1" presStyleIdx="0" presStyleCnt="8">
        <dgm:presLayoutVars>
          <dgm:bulletEnabled val="1"/>
        </dgm:presLayoutVars>
      </dgm:prSet>
      <dgm:spPr/>
      <dgm:t>
        <a:bodyPr/>
        <a:lstStyle/>
        <a:p>
          <a:endParaRPr lang="en-US"/>
        </a:p>
      </dgm:t>
    </dgm:pt>
    <dgm:pt modelId="{9F17F7C5-47B0-4ED3-B103-A55DCDD59E36}" type="pres">
      <dgm:prSet presAssocID="{894B28E2-3037-41DB-BDEA-587CDC469F8F}" presName="parTrans" presStyleLbl="sibTrans2D1" presStyleIdx="1" presStyleCnt="8"/>
      <dgm:spPr/>
      <dgm:t>
        <a:bodyPr/>
        <a:lstStyle/>
        <a:p>
          <a:endParaRPr lang="en-US"/>
        </a:p>
      </dgm:t>
    </dgm:pt>
    <dgm:pt modelId="{A71ACC3D-2B3D-4ADE-A978-EB8437A3068D}" type="pres">
      <dgm:prSet presAssocID="{894B28E2-3037-41DB-BDEA-587CDC469F8F}" presName="connectorText" presStyleLbl="sibTrans2D1" presStyleIdx="1" presStyleCnt="8"/>
      <dgm:spPr/>
      <dgm:t>
        <a:bodyPr/>
        <a:lstStyle/>
        <a:p>
          <a:endParaRPr lang="en-US"/>
        </a:p>
      </dgm:t>
    </dgm:pt>
    <dgm:pt modelId="{4C5FADE2-9E4F-43E5-A3F8-C88FA8F28F9C}" type="pres">
      <dgm:prSet presAssocID="{3270F7BF-560F-4BE5-9C21-425E38EC856D}" presName="node" presStyleLbl="node1" presStyleIdx="1" presStyleCnt="8">
        <dgm:presLayoutVars>
          <dgm:bulletEnabled val="1"/>
        </dgm:presLayoutVars>
      </dgm:prSet>
      <dgm:spPr/>
      <dgm:t>
        <a:bodyPr/>
        <a:lstStyle/>
        <a:p>
          <a:endParaRPr lang="en-US"/>
        </a:p>
      </dgm:t>
    </dgm:pt>
    <dgm:pt modelId="{445B91BC-2019-4A8F-AF38-DA13D5A77BA5}" type="pres">
      <dgm:prSet presAssocID="{A0412672-672F-4729-8479-2DD768FFFFBB}" presName="parTrans" presStyleLbl="sibTrans2D1" presStyleIdx="2" presStyleCnt="8"/>
      <dgm:spPr/>
      <dgm:t>
        <a:bodyPr/>
        <a:lstStyle/>
        <a:p>
          <a:endParaRPr lang="en-IN"/>
        </a:p>
      </dgm:t>
    </dgm:pt>
    <dgm:pt modelId="{258C1A60-69CA-49AB-A54B-B64192CC421F}" type="pres">
      <dgm:prSet presAssocID="{A0412672-672F-4729-8479-2DD768FFFFBB}" presName="connectorText" presStyleLbl="sibTrans2D1" presStyleIdx="2" presStyleCnt="8"/>
      <dgm:spPr/>
      <dgm:t>
        <a:bodyPr/>
        <a:lstStyle/>
        <a:p>
          <a:endParaRPr lang="en-IN"/>
        </a:p>
      </dgm:t>
    </dgm:pt>
    <dgm:pt modelId="{2D5241E9-7BAF-4351-B8FF-FECD5CBC9176}" type="pres">
      <dgm:prSet presAssocID="{6C421E89-C6E0-40BA-8641-F40B43D4EDDC}" presName="node" presStyleLbl="node1" presStyleIdx="2" presStyleCnt="8">
        <dgm:presLayoutVars>
          <dgm:bulletEnabled val="1"/>
        </dgm:presLayoutVars>
      </dgm:prSet>
      <dgm:spPr/>
      <dgm:t>
        <a:bodyPr/>
        <a:lstStyle/>
        <a:p>
          <a:endParaRPr lang="en-IN"/>
        </a:p>
      </dgm:t>
    </dgm:pt>
    <dgm:pt modelId="{9C3501C1-98A0-4D13-9F5A-07DA4007D4F4}" type="pres">
      <dgm:prSet presAssocID="{337139E7-532F-4969-8A83-44B6D0F68953}" presName="parTrans" presStyleLbl="sibTrans2D1" presStyleIdx="3" presStyleCnt="8"/>
      <dgm:spPr/>
      <dgm:t>
        <a:bodyPr/>
        <a:lstStyle/>
        <a:p>
          <a:endParaRPr lang="en-US"/>
        </a:p>
      </dgm:t>
    </dgm:pt>
    <dgm:pt modelId="{6B2E1844-4D8B-4E82-8C4D-0D1F8D8D5B15}" type="pres">
      <dgm:prSet presAssocID="{337139E7-532F-4969-8A83-44B6D0F68953}" presName="connectorText" presStyleLbl="sibTrans2D1" presStyleIdx="3" presStyleCnt="8"/>
      <dgm:spPr/>
      <dgm:t>
        <a:bodyPr/>
        <a:lstStyle/>
        <a:p>
          <a:endParaRPr lang="en-US"/>
        </a:p>
      </dgm:t>
    </dgm:pt>
    <dgm:pt modelId="{12139522-43FE-4F1B-9CE8-72AD1D770E8F}" type="pres">
      <dgm:prSet presAssocID="{9ED2B84B-39E5-4773-BA58-74B81573C356}" presName="node" presStyleLbl="node1" presStyleIdx="3" presStyleCnt="8">
        <dgm:presLayoutVars>
          <dgm:bulletEnabled val="1"/>
        </dgm:presLayoutVars>
      </dgm:prSet>
      <dgm:spPr/>
      <dgm:t>
        <a:bodyPr/>
        <a:lstStyle/>
        <a:p>
          <a:endParaRPr lang="en-US"/>
        </a:p>
      </dgm:t>
    </dgm:pt>
    <dgm:pt modelId="{DC71BD6F-0FFB-40AC-BAB1-71B3E4BD3F3D}" type="pres">
      <dgm:prSet presAssocID="{B9D00746-28EF-4615-94AE-71F9098238C5}" presName="parTrans" presStyleLbl="sibTrans2D1" presStyleIdx="4" presStyleCnt="8"/>
      <dgm:spPr/>
      <dgm:t>
        <a:bodyPr/>
        <a:lstStyle/>
        <a:p>
          <a:endParaRPr lang="en-US"/>
        </a:p>
      </dgm:t>
    </dgm:pt>
    <dgm:pt modelId="{031089E4-3B05-4524-B954-590837944CEB}" type="pres">
      <dgm:prSet presAssocID="{B9D00746-28EF-4615-94AE-71F9098238C5}" presName="connectorText" presStyleLbl="sibTrans2D1" presStyleIdx="4" presStyleCnt="8"/>
      <dgm:spPr/>
      <dgm:t>
        <a:bodyPr/>
        <a:lstStyle/>
        <a:p>
          <a:endParaRPr lang="en-US"/>
        </a:p>
      </dgm:t>
    </dgm:pt>
    <dgm:pt modelId="{DEA0E4E1-30B3-4B3E-89EE-43965E2B932B}" type="pres">
      <dgm:prSet presAssocID="{32DD77BD-427F-47FE-ADC6-7CC15622E45B}" presName="node" presStyleLbl="node1" presStyleIdx="4" presStyleCnt="8">
        <dgm:presLayoutVars>
          <dgm:bulletEnabled val="1"/>
        </dgm:presLayoutVars>
      </dgm:prSet>
      <dgm:spPr/>
      <dgm:t>
        <a:bodyPr/>
        <a:lstStyle/>
        <a:p>
          <a:endParaRPr lang="en-US"/>
        </a:p>
      </dgm:t>
    </dgm:pt>
    <dgm:pt modelId="{18375920-8129-4D05-90AC-63526DDAD311}" type="pres">
      <dgm:prSet presAssocID="{1A2B7D06-056D-48B0-A0C1-1B5CA87E2055}" presName="parTrans" presStyleLbl="sibTrans2D1" presStyleIdx="5" presStyleCnt="8"/>
      <dgm:spPr/>
      <dgm:t>
        <a:bodyPr/>
        <a:lstStyle/>
        <a:p>
          <a:endParaRPr lang="en-US"/>
        </a:p>
      </dgm:t>
    </dgm:pt>
    <dgm:pt modelId="{59EED5E1-1D16-4DE3-BFBC-27035FC50C51}" type="pres">
      <dgm:prSet presAssocID="{1A2B7D06-056D-48B0-A0C1-1B5CA87E2055}" presName="connectorText" presStyleLbl="sibTrans2D1" presStyleIdx="5" presStyleCnt="8"/>
      <dgm:spPr/>
      <dgm:t>
        <a:bodyPr/>
        <a:lstStyle/>
        <a:p>
          <a:endParaRPr lang="en-US"/>
        </a:p>
      </dgm:t>
    </dgm:pt>
    <dgm:pt modelId="{E7D834AF-774B-48C4-AD06-CFB5C8A6564C}" type="pres">
      <dgm:prSet presAssocID="{E12A65EC-D7A0-44DD-8F4B-BE7C6A5B9BEE}" presName="node" presStyleLbl="node1" presStyleIdx="5" presStyleCnt="8">
        <dgm:presLayoutVars>
          <dgm:bulletEnabled val="1"/>
        </dgm:presLayoutVars>
      </dgm:prSet>
      <dgm:spPr/>
      <dgm:t>
        <a:bodyPr/>
        <a:lstStyle/>
        <a:p>
          <a:endParaRPr lang="en-US"/>
        </a:p>
      </dgm:t>
    </dgm:pt>
    <dgm:pt modelId="{F2E04E61-549E-44B6-AE25-3B97E516A460}" type="pres">
      <dgm:prSet presAssocID="{51D1CC1C-3869-461D-92C2-AC1B12B74335}" presName="parTrans" presStyleLbl="sibTrans2D1" presStyleIdx="6" presStyleCnt="8"/>
      <dgm:spPr/>
      <dgm:t>
        <a:bodyPr/>
        <a:lstStyle/>
        <a:p>
          <a:endParaRPr lang="en-US"/>
        </a:p>
      </dgm:t>
    </dgm:pt>
    <dgm:pt modelId="{422B5765-C095-4E12-9535-40FABAD87E56}" type="pres">
      <dgm:prSet presAssocID="{51D1CC1C-3869-461D-92C2-AC1B12B74335}" presName="connectorText" presStyleLbl="sibTrans2D1" presStyleIdx="6" presStyleCnt="8"/>
      <dgm:spPr/>
      <dgm:t>
        <a:bodyPr/>
        <a:lstStyle/>
        <a:p>
          <a:endParaRPr lang="en-US"/>
        </a:p>
      </dgm:t>
    </dgm:pt>
    <dgm:pt modelId="{D678CA06-9B4E-437F-BBAE-30167B80B931}" type="pres">
      <dgm:prSet presAssocID="{1C62E9A9-2271-4F3D-A925-9F00E6D23337}" presName="node" presStyleLbl="node1" presStyleIdx="6" presStyleCnt="8">
        <dgm:presLayoutVars>
          <dgm:bulletEnabled val="1"/>
        </dgm:presLayoutVars>
      </dgm:prSet>
      <dgm:spPr/>
      <dgm:t>
        <a:bodyPr/>
        <a:lstStyle/>
        <a:p>
          <a:endParaRPr lang="en-US"/>
        </a:p>
      </dgm:t>
    </dgm:pt>
    <dgm:pt modelId="{EF5EBC78-5A75-4169-9B6B-014A6E621CC8}" type="pres">
      <dgm:prSet presAssocID="{D4AC0FB1-91B1-4281-9A41-8AE22D6298F7}" presName="parTrans" presStyleLbl="sibTrans2D1" presStyleIdx="7" presStyleCnt="8"/>
      <dgm:spPr/>
      <dgm:t>
        <a:bodyPr/>
        <a:lstStyle/>
        <a:p>
          <a:endParaRPr lang="en-US"/>
        </a:p>
      </dgm:t>
    </dgm:pt>
    <dgm:pt modelId="{60B3F627-ED18-45B3-9196-29E2F2319C7D}" type="pres">
      <dgm:prSet presAssocID="{D4AC0FB1-91B1-4281-9A41-8AE22D6298F7}" presName="connectorText" presStyleLbl="sibTrans2D1" presStyleIdx="7" presStyleCnt="8"/>
      <dgm:spPr/>
      <dgm:t>
        <a:bodyPr/>
        <a:lstStyle/>
        <a:p>
          <a:endParaRPr lang="en-US"/>
        </a:p>
      </dgm:t>
    </dgm:pt>
    <dgm:pt modelId="{D7461A16-C849-4979-A114-8F8D7AB05625}" type="pres">
      <dgm:prSet presAssocID="{6AA9F6CB-69A4-44E1-AAFE-CF0FD6F69CD2}" presName="node" presStyleLbl="node1" presStyleIdx="7" presStyleCnt="8">
        <dgm:presLayoutVars>
          <dgm:bulletEnabled val="1"/>
        </dgm:presLayoutVars>
      </dgm:prSet>
      <dgm:spPr/>
      <dgm:t>
        <a:bodyPr/>
        <a:lstStyle/>
        <a:p>
          <a:endParaRPr lang="en-US"/>
        </a:p>
      </dgm:t>
    </dgm:pt>
  </dgm:ptLst>
  <dgm:cxnLst>
    <dgm:cxn modelId="{0E9049A4-B5FB-431F-B8A2-07F4E822B319}" srcId="{EF7C66CF-26CE-42BA-B12E-722A64B0C3EC}" destId="{43617521-3694-4B25-A2BD-7C518DAE9221}" srcOrd="0" destOrd="0" parTransId="{B82459AC-5416-475B-B6C1-F4DB649C2A38}" sibTransId="{BD2FAA32-44D9-448F-9A99-2F3DE297CD4B}"/>
    <dgm:cxn modelId="{F34EC809-97DC-4FDD-B4F2-EB7427E8A236}" type="presOf" srcId="{1C62E9A9-2271-4F3D-A925-9F00E6D23337}" destId="{D678CA06-9B4E-437F-BBAE-30167B80B931}" srcOrd="0" destOrd="0" presId="urn:microsoft.com/office/officeart/2005/8/layout/radial5"/>
    <dgm:cxn modelId="{BAA2DB2E-5D30-42DE-BFE4-9D4FF5251FF1}" srcId="{EF7C66CF-26CE-42BA-B12E-722A64B0C3EC}" destId="{3270F7BF-560F-4BE5-9C21-425E38EC856D}" srcOrd="1" destOrd="0" parTransId="{894B28E2-3037-41DB-BDEA-587CDC469F8F}" sibTransId="{1688073A-272E-4FCA-ADE6-DCAB55F9B838}"/>
    <dgm:cxn modelId="{E919FF14-F574-4836-BFE2-DAE12EEB14A4}" type="presOf" srcId="{E12A65EC-D7A0-44DD-8F4B-BE7C6A5B9BEE}" destId="{E7D834AF-774B-48C4-AD06-CFB5C8A6564C}" srcOrd="0" destOrd="0" presId="urn:microsoft.com/office/officeart/2005/8/layout/radial5"/>
    <dgm:cxn modelId="{32CC998F-C7CE-4BFA-B4B9-A0BB73E6E316}" type="presOf" srcId="{51D1CC1C-3869-461D-92C2-AC1B12B74335}" destId="{422B5765-C095-4E12-9535-40FABAD87E56}" srcOrd="1" destOrd="0" presId="urn:microsoft.com/office/officeart/2005/8/layout/radial5"/>
    <dgm:cxn modelId="{5ECB92EF-1384-46B7-B063-A21CC8CA63CB}" srcId="{EF7C66CF-26CE-42BA-B12E-722A64B0C3EC}" destId="{32DD77BD-427F-47FE-ADC6-7CC15622E45B}" srcOrd="4" destOrd="0" parTransId="{B9D00746-28EF-4615-94AE-71F9098238C5}" sibTransId="{3B4230CE-309E-4600-8963-D17470462061}"/>
    <dgm:cxn modelId="{57B0BEB7-F45F-46CC-B578-6BA6639B84B3}" type="presOf" srcId="{B82459AC-5416-475B-B6C1-F4DB649C2A38}" destId="{D877FCA0-F0D8-4F76-B38F-710695A2BCA9}" srcOrd="1" destOrd="0" presId="urn:microsoft.com/office/officeart/2005/8/layout/radial5"/>
    <dgm:cxn modelId="{E7BB82C9-8228-44DD-B174-E1B96ADA19B1}" type="presOf" srcId="{EF7C66CF-26CE-42BA-B12E-722A64B0C3EC}" destId="{B6397957-BC73-4E45-813F-1D987DF88E59}" srcOrd="0" destOrd="0" presId="urn:microsoft.com/office/officeart/2005/8/layout/radial5"/>
    <dgm:cxn modelId="{4F9CF340-2C44-472D-BF78-56C83A31BB77}" type="presOf" srcId="{337139E7-532F-4969-8A83-44B6D0F68953}" destId="{6B2E1844-4D8B-4E82-8C4D-0D1F8D8D5B15}" srcOrd="1" destOrd="0" presId="urn:microsoft.com/office/officeart/2005/8/layout/radial5"/>
    <dgm:cxn modelId="{A2C0AD45-75D3-4388-B2DE-DFF471A1C88F}" type="presOf" srcId="{1A2B7D06-056D-48B0-A0C1-1B5CA87E2055}" destId="{18375920-8129-4D05-90AC-63526DDAD311}" srcOrd="0" destOrd="0" presId="urn:microsoft.com/office/officeart/2005/8/layout/radial5"/>
    <dgm:cxn modelId="{8432CD96-100A-4711-81A4-4178DAB76DE4}" type="presOf" srcId="{B9D00746-28EF-4615-94AE-71F9098238C5}" destId="{DC71BD6F-0FFB-40AC-BAB1-71B3E4BD3F3D}" srcOrd="0" destOrd="0" presId="urn:microsoft.com/office/officeart/2005/8/layout/radial5"/>
    <dgm:cxn modelId="{02B00740-3F99-4217-9B16-AB5302285B63}" type="presOf" srcId="{B82459AC-5416-475B-B6C1-F4DB649C2A38}" destId="{3D987F67-374E-44D9-B8C4-507912F6349A}" srcOrd="0" destOrd="0" presId="urn:microsoft.com/office/officeart/2005/8/layout/radial5"/>
    <dgm:cxn modelId="{441CFE78-E46E-4216-B361-517532372670}" type="presOf" srcId="{337139E7-532F-4969-8A83-44B6D0F68953}" destId="{9C3501C1-98A0-4D13-9F5A-07DA4007D4F4}" srcOrd="0" destOrd="0" presId="urn:microsoft.com/office/officeart/2005/8/layout/radial5"/>
    <dgm:cxn modelId="{EE70113A-87DB-4DA4-8B34-38C731589659}" type="presOf" srcId="{32DD77BD-427F-47FE-ADC6-7CC15622E45B}" destId="{DEA0E4E1-30B3-4B3E-89EE-43965E2B932B}" srcOrd="0" destOrd="0" presId="urn:microsoft.com/office/officeart/2005/8/layout/radial5"/>
    <dgm:cxn modelId="{E464D846-A018-48D1-AC4C-777FB4B0CD24}" type="presOf" srcId="{B9D00746-28EF-4615-94AE-71F9098238C5}" destId="{031089E4-3B05-4524-B954-590837944CEB}" srcOrd="1" destOrd="0" presId="urn:microsoft.com/office/officeart/2005/8/layout/radial5"/>
    <dgm:cxn modelId="{E328E2A3-2503-4471-981B-4AFF3FCD1F19}" type="presOf" srcId="{6C421E89-C6E0-40BA-8641-F40B43D4EDDC}" destId="{2D5241E9-7BAF-4351-B8FF-FECD5CBC9176}" srcOrd="0" destOrd="0" presId="urn:microsoft.com/office/officeart/2005/8/layout/radial5"/>
    <dgm:cxn modelId="{599CD6F5-9138-4BAD-9A46-0EADA7AA7336}" srcId="{EF7C66CF-26CE-42BA-B12E-722A64B0C3EC}" destId="{6AA9F6CB-69A4-44E1-AAFE-CF0FD6F69CD2}" srcOrd="7" destOrd="0" parTransId="{D4AC0FB1-91B1-4281-9A41-8AE22D6298F7}" sibTransId="{2CE8E648-BEB4-4760-B16D-732B315A2F21}"/>
    <dgm:cxn modelId="{0CC684A6-117E-44FD-B605-774DCE89D80A}" type="presOf" srcId="{A0412672-672F-4729-8479-2DD768FFFFBB}" destId="{445B91BC-2019-4A8F-AF38-DA13D5A77BA5}" srcOrd="0" destOrd="0" presId="urn:microsoft.com/office/officeart/2005/8/layout/radial5"/>
    <dgm:cxn modelId="{1D90BB21-7B10-4D23-AB12-271B15D0A5AF}" type="presOf" srcId="{E1A36C7B-6CAE-48C7-8B4A-F6BB910B3991}" destId="{3B35538F-893F-4902-9B50-6A97D54A39D1}" srcOrd="0" destOrd="0" presId="urn:microsoft.com/office/officeart/2005/8/layout/radial5"/>
    <dgm:cxn modelId="{FDA82BBE-BDAA-44EB-BE08-D3E5F4860230}" type="presOf" srcId="{D4AC0FB1-91B1-4281-9A41-8AE22D6298F7}" destId="{EF5EBC78-5A75-4169-9B6B-014A6E621CC8}" srcOrd="0" destOrd="0" presId="urn:microsoft.com/office/officeart/2005/8/layout/radial5"/>
    <dgm:cxn modelId="{4C5653FB-1741-471D-817E-0DCD9AC7D08B}" type="presOf" srcId="{43617521-3694-4B25-A2BD-7C518DAE9221}" destId="{986410EC-5954-44A7-9983-351C198E3493}" srcOrd="0" destOrd="0" presId="urn:microsoft.com/office/officeart/2005/8/layout/radial5"/>
    <dgm:cxn modelId="{4ACDC3EC-C489-4E55-BD33-E43134D8DDC4}" type="presOf" srcId="{1A2B7D06-056D-48B0-A0C1-1B5CA87E2055}" destId="{59EED5E1-1D16-4DE3-BFBC-27035FC50C51}" srcOrd="1" destOrd="0" presId="urn:microsoft.com/office/officeart/2005/8/layout/radial5"/>
    <dgm:cxn modelId="{0743D35E-63FE-47CE-8FAE-59C9DA81F302}" srcId="{EF7C66CF-26CE-42BA-B12E-722A64B0C3EC}" destId="{E12A65EC-D7A0-44DD-8F4B-BE7C6A5B9BEE}" srcOrd="5" destOrd="0" parTransId="{1A2B7D06-056D-48B0-A0C1-1B5CA87E2055}" sibTransId="{C2BBC61E-98C5-4235-9AF7-3DBAD9A60E2C}"/>
    <dgm:cxn modelId="{35CFE39B-6A91-4F90-83D9-A0BAB62DDFAF}" srcId="{E1A36C7B-6CAE-48C7-8B4A-F6BB910B3991}" destId="{EF7C66CF-26CE-42BA-B12E-722A64B0C3EC}" srcOrd="0" destOrd="0" parTransId="{572A99FD-C3F1-424A-86A9-435A051C719D}" sibTransId="{DAF35289-DB05-4170-AD56-B107F432E2F5}"/>
    <dgm:cxn modelId="{5AEF87EC-FDAD-4145-9D1B-FC5E36E3A293}" srcId="{EF7C66CF-26CE-42BA-B12E-722A64B0C3EC}" destId="{6C421E89-C6E0-40BA-8641-F40B43D4EDDC}" srcOrd="2" destOrd="0" parTransId="{A0412672-672F-4729-8479-2DD768FFFFBB}" sibTransId="{BCC32552-52C3-435F-9B02-ABC120B6A917}"/>
    <dgm:cxn modelId="{7E303D83-F6E2-4481-ACB1-ABB4D2B57B19}" type="presOf" srcId="{D4AC0FB1-91B1-4281-9A41-8AE22D6298F7}" destId="{60B3F627-ED18-45B3-9196-29E2F2319C7D}" srcOrd="1" destOrd="0" presId="urn:microsoft.com/office/officeart/2005/8/layout/radial5"/>
    <dgm:cxn modelId="{B9D5F982-1D1F-4AE1-BE40-98BC8E9DA12D}" type="presOf" srcId="{9ED2B84B-39E5-4773-BA58-74B81573C356}" destId="{12139522-43FE-4F1B-9CE8-72AD1D770E8F}" srcOrd="0" destOrd="0" presId="urn:microsoft.com/office/officeart/2005/8/layout/radial5"/>
    <dgm:cxn modelId="{F2FA9CD7-9E44-4CB2-A51E-952AD6F6DFEA}" type="presOf" srcId="{894B28E2-3037-41DB-BDEA-587CDC469F8F}" destId="{9F17F7C5-47B0-4ED3-B103-A55DCDD59E36}" srcOrd="0" destOrd="0" presId="urn:microsoft.com/office/officeart/2005/8/layout/radial5"/>
    <dgm:cxn modelId="{82E21ECB-B4C0-4178-865D-F28F4A3F5B66}" type="presOf" srcId="{894B28E2-3037-41DB-BDEA-587CDC469F8F}" destId="{A71ACC3D-2B3D-4ADE-A978-EB8437A3068D}" srcOrd="1" destOrd="0" presId="urn:microsoft.com/office/officeart/2005/8/layout/radial5"/>
    <dgm:cxn modelId="{AFC7B6E3-6E57-4E96-A48C-1BA0110367E5}" type="presOf" srcId="{A0412672-672F-4729-8479-2DD768FFFFBB}" destId="{258C1A60-69CA-49AB-A54B-B64192CC421F}" srcOrd="1" destOrd="0" presId="urn:microsoft.com/office/officeart/2005/8/layout/radial5"/>
    <dgm:cxn modelId="{46DD3B27-1831-4306-9214-F478AD1D6B2A}" type="presOf" srcId="{51D1CC1C-3869-461D-92C2-AC1B12B74335}" destId="{F2E04E61-549E-44B6-AE25-3B97E516A460}" srcOrd="0" destOrd="0" presId="urn:microsoft.com/office/officeart/2005/8/layout/radial5"/>
    <dgm:cxn modelId="{1AFA85F6-1B47-4B8F-A107-5A4C25D80863}" type="presOf" srcId="{3270F7BF-560F-4BE5-9C21-425E38EC856D}" destId="{4C5FADE2-9E4F-43E5-A3F8-C88FA8F28F9C}" srcOrd="0" destOrd="0" presId="urn:microsoft.com/office/officeart/2005/8/layout/radial5"/>
    <dgm:cxn modelId="{45227320-813D-4E15-8335-B736E2A67CDA}" srcId="{EF7C66CF-26CE-42BA-B12E-722A64B0C3EC}" destId="{9ED2B84B-39E5-4773-BA58-74B81573C356}" srcOrd="3" destOrd="0" parTransId="{337139E7-532F-4969-8A83-44B6D0F68953}" sibTransId="{50E71384-A15A-4870-B287-1A14A1B10555}"/>
    <dgm:cxn modelId="{CC631C0C-F12B-4F5A-BF52-0EF53107A7A6}" srcId="{EF7C66CF-26CE-42BA-B12E-722A64B0C3EC}" destId="{1C62E9A9-2271-4F3D-A925-9F00E6D23337}" srcOrd="6" destOrd="0" parTransId="{51D1CC1C-3869-461D-92C2-AC1B12B74335}" sibTransId="{88962ABA-19D5-49BC-B211-5ADAA4F1B1E8}"/>
    <dgm:cxn modelId="{E37BC11F-47C6-4891-BB00-112CE7A8B0E3}" type="presOf" srcId="{6AA9F6CB-69A4-44E1-AAFE-CF0FD6F69CD2}" destId="{D7461A16-C849-4979-A114-8F8D7AB05625}" srcOrd="0" destOrd="0" presId="urn:microsoft.com/office/officeart/2005/8/layout/radial5"/>
    <dgm:cxn modelId="{973BC89B-E66B-4CD3-B2E5-3803A8CE60BC}" type="presParOf" srcId="{3B35538F-893F-4902-9B50-6A97D54A39D1}" destId="{B6397957-BC73-4E45-813F-1D987DF88E59}" srcOrd="0" destOrd="0" presId="urn:microsoft.com/office/officeart/2005/8/layout/radial5"/>
    <dgm:cxn modelId="{8FD50302-6569-4123-9007-F194E5DD0C98}" type="presParOf" srcId="{3B35538F-893F-4902-9B50-6A97D54A39D1}" destId="{3D987F67-374E-44D9-B8C4-507912F6349A}" srcOrd="1" destOrd="0" presId="urn:microsoft.com/office/officeart/2005/8/layout/radial5"/>
    <dgm:cxn modelId="{CA7C8FA9-6FBE-471B-ACA5-2C33FCDC87EC}" type="presParOf" srcId="{3D987F67-374E-44D9-B8C4-507912F6349A}" destId="{D877FCA0-F0D8-4F76-B38F-710695A2BCA9}" srcOrd="0" destOrd="0" presId="urn:microsoft.com/office/officeart/2005/8/layout/radial5"/>
    <dgm:cxn modelId="{92B7083F-923A-4BCE-875A-BCD0183F86C3}" type="presParOf" srcId="{3B35538F-893F-4902-9B50-6A97D54A39D1}" destId="{986410EC-5954-44A7-9983-351C198E3493}" srcOrd="2" destOrd="0" presId="urn:microsoft.com/office/officeart/2005/8/layout/radial5"/>
    <dgm:cxn modelId="{6F12FFBA-4C0D-4892-8129-D5973F928D87}" type="presParOf" srcId="{3B35538F-893F-4902-9B50-6A97D54A39D1}" destId="{9F17F7C5-47B0-4ED3-B103-A55DCDD59E36}" srcOrd="3" destOrd="0" presId="urn:microsoft.com/office/officeart/2005/8/layout/radial5"/>
    <dgm:cxn modelId="{ADD39A2E-C4E0-4365-872E-8D927548FA22}" type="presParOf" srcId="{9F17F7C5-47B0-4ED3-B103-A55DCDD59E36}" destId="{A71ACC3D-2B3D-4ADE-A978-EB8437A3068D}" srcOrd="0" destOrd="0" presId="urn:microsoft.com/office/officeart/2005/8/layout/radial5"/>
    <dgm:cxn modelId="{8852484D-DBFB-43BF-8D6E-979F27D3D437}" type="presParOf" srcId="{3B35538F-893F-4902-9B50-6A97D54A39D1}" destId="{4C5FADE2-9E4F-43E5-A3F8-C88FA8F28F9C}" srcOrd="4" destOrd="0" presId="urn:microsoft.com/office/officeart/2005/8/layout/radial5"/>
    <dgm:cxn modelId="{30DF70BA-2882-4E6C-9E3C-C047C3956739}" type="presParOf" srcId="{3B35538F-893F-4902-9B50-6A97D54A39D1}" destId="{445B91BC-2019-4A8F-AF38-DA13D5A77BA5}" srcOrd="5" destOrd="0" presId="urn:microsoft.com/office/officeart/2005/8/layout/radial5"/>
    <dgm:cxn modelId="{C437C4D2-3E13-49B5-95E1-AFDB9464DECE}" type="presParOf" srcId="{445B91BC-2019-4A8F-AF38-DA13D5A77BA5}" destId="{258C1A60-69CA-49AB-A54B-B64192CC421F}" srcOrd="0" destOrd="0" presId="urn:microsoft.com/office/officeart/2005/8/layout/radial5"/>
    <dgm:cxn modelId="{2DE1D954-C09B-4B26-BDB7-4F7D94875C09}" type="presParOf" srcId="{3B35538F-893F-4902-9B50-6A97D54A39D1}" destId="{2D5241E9-7BAF-4351-B8FF-FECD5CBC9176}" srcOrd="6" destOrd="0" presId="urn:microsoft.com/office/officeart/2005/8/layout/radial5"/>
    <dgm:cxn modelId="{5E5482CF-4929-4FC1-B5BB-433052C95204}" type="presParOf" srcId="{3B35538F-893F-4902-9B50-6A97D54A39D1}" destId="{9C3501C1-98A0-4D13-9F5A-07DA4007D4F4}" srcOrd="7" destOrd="0" presId="urn:microsoft.com/office/officeart/2005/8/layout/radial5"/>
    <dgm:cxn modelId="{1BE3BE9B-EFFA-4821-BE70-C83084BF980E}" type="presParOf" srcId="{9C3501C1-98A0-4D13-9F5A-07DA4007D4F4}" destId="{6B2E1844-4D8B-4E82-8C4D-0D1F8D8D5B15}" srcOrd="0" destOrd="0" presId="urn:microsoft.com/office/officeart/2005/8/layout/radial5"/>
    <dgm:cxn modelId="{45E27CEB-8AF7-46DD-B746-CEF9000B5C68}" type="presParOf" srcId="{3B35538F-893F-4902-9B50-6A97D54A39D1}" destId="{12139522-43FE-4F1B-9CE8-72AD1D770E8F}" srcOrd="8" destOrd="0" presId="urn:microsoft.com/office/officeart/2005/8/layout/radial5"/>
    <dgm:cxn modelId="{47C3A61E-72FA-4835-A596-8F6A64B80387}" type="presParOf" srcId="{3B35538F-893F-4902-9B50-6A97D54A39D1}" destId="{DC71BD6F-0FFB-40AC-BAB1-71B3E4BD3F3D}" srcOrd="9" destOrd="0" presId="urn:microsoft.com/office/officeart/2005/8/layout/radial5"/>
    <dgm:cxn modelId="{39B8909A-C32B-484C-89E0-BD44E47B15C7}" type="presParOf" srcId="{DC71BD6F-0FFB-40AC-BAB1-71B3E4BD3F3D}" destId="{031089E4-3B05-4524-B954-590837944CEB}" srcOrd="0" destOrd="0" presId="urn:microsoft.com/office/officeart/2005/8/layout/radial5"/>
    <dgm:cxn modelId="{48D83698-6967-465E-B219-340C95B03C24}" type="presParOf" srcId="{3B35538F-893F-4902-9B50-6A97D54A39D1}" destId="{DEA0E4E1-30B3-4B3E-89EE-43965E2B932B}" srcOrd="10" destOrd="0" presId="urn:microsoft.com/office/officeart/2005/8/layout/radial5"/>
    <dgm:cxn modelId="{B8D94E65-A7F6-4D2E-9881-8680B142DB02}" type="presParOf" srcId="{3B35538F-893F-4902-9B50-6A97D54A39D1}" destId="{18375920-8129-4D05-90AC-63526DDAD311}" srcOrd="11" destOrd="0" presId="urn:microsoft.com/office/officeart/2005/8/layout/radial5"/>
    <dgm:cxn modelId="{F9DEF4C2-B287-4737-BC1D-D352117FDD15}" type="presParOf" srcId="{18375920-8129-4D05-90AC-63526DDAD311}" destId="{59EED5E1-1D16-4DE3-BFBC-27035FC50C51}" srcOrd="0" destOrd="0" presId="urn:microsoft.com/office/officeart/2005/8/layout/radial5"/>
    <dgm:cxn modelId="{A024C9CD-B3A4-4DDB-83BD-E2A307380F3A}" type="presParOf" srcId="{3B35538F-893F-4902-9B50-6A97D54A39D1}" destId="{E7D834AF-774B-48C4-AD06-CFB5C8A6564C}" srcOrd="12" destOrd="0" presId="urn:microsoft.com/office/officeart/2005/8/layout/radial5"/>
    <dgm:cxn modelId="{94EB51A9-8DE1-4412-BBE2-2C3A9CAB7BFE}" type="presParOf" srcId="{3B35538F-893F-4902-9B50-6A97D54A39D1}" destId="{F2E04E61-549E-44B6-AE25-3B97E516A460}" srcOrd="13" destOrd="0" presId="urn:microsoft.com/office/officeart/2005/8/layout/radial5"/>
    <dgm:cxn modelId="{812321E1-940D-4FA7-8291-684467B2245C}" type="presParOf" srcId="{F2E04E61-549E-44B6-AE25-3B97E516A460}" destId="{422B5765-C095-4E12-9535-40FABAD87E56}" srcOrd="0" destOrd="0" presId="urn:microsoft.com/office/officeart/2005/8/layout/radial5"/>
    <dgm:cxn modelId="{22A74D2E-0B6C-4BFC-8055-8C35B1612442}" type="presParOf" srcId="{3B35538F-893F-4902-9B50-6A97D54A39D1}" destId="{D678CA06-9B4E-437F-BBAE-30167B80B931}" srcOrd="14" destOrd="0" presId="urn:microsoft.com/office/officeart/2005/8/layout/radial5"/>
    <dgm:cxn modelId="{372B8D02-123B-4FCA-8D6E-A1949475AD72}" type="presParOf" srcId="{3B35538F-893F-4902-9B50-6A97D54A39D1}" destId="{EF5EBC78-5A75-4169-9B6B-014A6E621CC8}" srcOrd="15" destOrd="0" presId="urn:microsoft.com/office/officeart/2005/8/layout/radial5"/>
    <dgm:cxn modelId="{0F3B3A3B-2031-4A2C-B248-4260196F73F7}" type="presParOf" srcId="{EF5EBC78-5A75-4169-9B6B-014A6E621CC8}" destId="{60B3F627-ED18-45B3-9196-29E2F2319C7D}" srcOrd="0" destOrd="0" presId="urn:microsoft.com/office/officeart/2005/8/layout/radial5"/>
    <dgm:cxn modelId="{3042577B-7915-4470-96DE-CAF543C01EF0}" type="presParOf" srcId="{3B35538F-893F-4902-9B50-6A97D54A39D1}" destId="{D7461A16-C849-4979-A114-8F8D7AB05625}"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74590-8BDA-4A47-91DD-BC759A90EB7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IN"/>
        </a:p>
      </dgm:t>
    </dgm:pt>
    <dgm:pt modelId="{D49FD050-D0F1-460E-BE2A-80286F42FB59}">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IN" sz="2000" b="1" dirty="0" smtClean="0">
              <a:latin typeface="Segoe UI Light" panose="020B0502040204020203" pitchFamily="34" charset="0"/>
              <a:cs typeface="Segoe UI Light" panose="020B0502040204020203" pitchFamily="34" charset="0"/>
            </a:rPr>
            <a:t>CROSSCODE CIMS Platform</a:t>
          </a:r>
          <a:endParaRPr lang="en-IN" sz="2000" b="1" dirty="0">
            <a:latin typeface="Segoe UI Light" panose="020B0502040204020203" pitchFamily="34" charset="0"/>
            <a:cs typeface="Segoe UI Light" panose="020B0502040204020203" pitchFamily="34" charset="0"/>
          </a:endParaRPr>
        </a:p>
      </dgm:t>
    </dgm:pt>
    <dgm:pt modelId="{50D80B03-2368-4856-BAB2-7F8165AA2F12}" type="parTrans" cxnId="{4C64ED75-E893-4BE6-B955-0F4EA8DF2F0E}">
      <dgm:prSet/>
      <dgm:spPr/>
      <dgm:t>
        <a:bodyPr/>
        <a:lstStyle/>
        <a:p>
          <a:endParaRPr lang="en-IN">
            <a:latin typeface="Segoe UI Light" panose="020B0502040204020203" pitchFamily="34" charset="0"/>
            <a:cs typeface="Segoe UI Light" panose="020B0502040204020203" pitchFamily="34" charset="0"/>
          </a:endParaRPr>
        </a:p>
      </dgm:t>
    </dgm:pt>
    <dgm:pt modelId="{89AA0A85-4148-4FCB-8D0E-A8EEB78BC3A7}" type="sibTrans" cxnId="{4C64ED75-E893-4BE6-B955-0F4EA8DF2F0E}">
      <dgm:prSet/>
      <dgm:spPr/>
      <dgm:t>
        <a:bodyPr/>
        <a:lstStyle/>
        <a:p>
          <a:endParaRPr lang="en-IN">
            <a:latin typeface="Segoe UI Light" panose="020B0502040204020203" pitchFamily="34" charset="0"/>
            <a:cs typeface="Segoe UI Light" panose="020B0502040204020203" pitchFamily="34" charset="0"/>
          </a:endParaRPr>
        </a:p>
      </dgm:t>
    </dgm:pt>
    <dgm:pt modelId="{2BFDFBBF-5A0B-4B26-BBB7-FBF6226FB440}">
      <dgm:prSet phldrT="[Text]" custT="1">
        <dgm:style>
          <a:lnRef idx="0">
            <a:schemeClr val="accent1"/>
          </a:lnRef>
          <a:fillRef idx="3">
            <a:schemeClr val="accent1"/>
          </a:fillRef>
          <a:effectRef idx="3">
            <a:schemeClr val="accent1"/>
          </a:effectRef>
          <a:fontRef idx="minor">
            <a:schemeClr val="lt1"/>
          </a:fontRef>
        </dgm:style>
      </dgm:prSet>
      <dgm:spPr>
        <a:solidFill>
          <a:srgbClr val="4E82BE"/>
        </a:solidFill>
      </dgm:spPr>
      <dgm:t>
        <a:bodyPr/>
        <a:lstStyle/>
        <a:p>
          <a:r>
            <a:rPr lang="en-IN" sz="1600" dirty="0" smtClean="0">
              <a:latin typeface="Segoe UI Light" panose="020B0502040204020203" pitchFamily="34" charset="0"/>
              <a:cs typeface="Segoe UI Light" panose="020B0502040204020203" pitchFamily="34" charset="0"/>
            </a:rPr>
            <a:t>Voice logger</a:t>
          </a:r>
          <a:endParaRPr lang="en-IN" sz="1600" dirty="0">
            <a:latin typeface="Segoe UI Light" panose="020B0502040204020203" pitchFamily="34" charset="0"/>
            <a:cs typeface="Segoe UI Light" panose="020B0502040204020203" pitchFamily="34" charset="0"/>
          </a:endParaRPr>
        </a:p>
      </dgm:t>
    </dgm:pt>
    <dgm:pt modelId="{39C0DC54-5C5E-44C6-92D7-BAF8CE186566}" type="parTrans" cxnId="{90B4D1AF-5FCB-45A0-BBD3-6FAAB7D346F0}">
      <dgm:prSet/>
      <dgm:spPr/>
      <dgm:t>
        <a:bodyPr/>
        <a:lstStyle/>
        <a:p>
          <a:endParaRPr lang="en-IN">
            <a:latin typeface="Segoe UI Light" panose="020B0502040204020203" pitchFamily="34" charset="0"/>
            <a:cs typeface="Segoe UI Light" panose="020B0502040204020203" pitchFamily="34" charset="0"/>
          </a:endParaRPr>
        </a:p>
      </dgm:t>
    </dgm:pt>
    <dgm:pt modelId="{12397C75-C4CC-425E-9D17-CC2109FD853D}" type="sibTrans" cxnId="{90B4D1AF-5FCB-45A0-BBD3-6FAAB7D346F0}">
      <dgm:prSet/>
      <dgm:spPr/>
      <dgm:t>
        <a:bodyPr/>
        <a:lstStyle/>
        <a:p>
          <a:endParaRPr lang="en-IN">
            <a:latin typeface="Segoe UI Light" panose="020B0502040204020203" pitchFamily="34" charset="0"/>
            <a:cs typeface="Segoe UI Light" panose="020B0502040204020203" pitchFamily="34" charset="0"/>
          </a:endParaRPr>
        </a:p>
      </dgm:t>
    </dgm:pt>
    <dgm:pt modelId="{62F1EF71-E835-48CF-A830-B29834B7DA1A}">
      <dgm:prSet phldrT="[Text]" custT="1">
        <dgm:style>
          <a:lnRef idx="0">
            <a:schemeClr val="accent1"/>
          </a:lnRef>
          <a:fillRef idx="3">
            <a:schemeClr val="accent1"/>
          </a:fillRef>
          <a:effectRef idx="3">
            <a:schemeClr val="accent1"/>
          </a:effectRef>
          <a:fontRef idx="minor">
            <a:schemeClr val="lt1"/>
          </a:fontRef>
        </dgm:style>
      </dgm:prSet>
      <dgm:spPr>
        <a:solidFill>
          <a:srgbClr val="4E82BE"/>
        </a:solidFill>
      </dgm:spPr>
      <dgm:t>
        <a:bodyPr/>
        <a:lstStyle/>
        <a:p>
          <a:r>
            <a:rPr lang="en-IN" sz="1600" dirty="0" smtClean="0">
              <a:latin typeface="Segoe UI Light" panose="020B0502040204020203" pitchFamily="34" charset="0"/>
              <a:cs typeface="Segoe UI Light" panose="020B0502040204020203" pitchFamily="34" charset="0"/>
            </a:rPr>
            <a:t>Dialer</a:t>
          </a:r>
          <a:endParaRPr lang="en-IN" sz="1600" dirty="0">
            <a:latin typeface="Segoe UI Light" panose="020B0502040204020203" pitchFamily="34" charset="0"/>
            <a:cs typeface="Segoe UI Light" panose="020B0502040204020203" pitchFamily="34" charset="0"/>
          </a:endParaRPr>
        </a:p>
      </dgm:t>
    </dgm:pt>
    <dgm:pt modelId="{823632C4-38D8-4B14-9D24-A97DEBFF099C}" type="parTrans" cxnId="{C520C382-A059-4B1C-9705-9300CD827D41}">
      <dgm:prSet/>
      <dgm:spPr/>
      <dgm:t>
        <a:bodyPr/>
        <a:lstStyle/>
        <a:p>
          <a:endParaRPr lang="en-IN">
            <a:latin typeface="Segoe UI Light" panose="020B0502040204020203" pitchFamily="34" charset="0"/>
            <a:cs typeface="Segoe UI Light" panose="020B0502040204020203" pitchFamily="34" charset="0"/>
          </a:endParaRPr>
        </a:p>
      </dgm:t>
    </dgm:pt>
    <dgm:pt modelId="{125DE405-CEAE-4FDD-B9B2-9731B8939B10}" type="sibTrans" cxnId="{C520C382-A059-4B1C-9705-9300CD827D41}">
      <dgm:prSet/>
      <dgm:spPr/>
      <dgm:t>
        <a:bodyPr/>
        <a:lstStyle/>
        <a:p>
          <a:endParaRPr lang="en-IN">
            <a:latin typeface="Segoe UI Light" panose="020B0502040204020203" pitchFamily="34" charset="0"/>
            <a:cs typeface="Segoe UI Light" panose="020B0502040204020203" pitchFamily="34" charset="0"/>
          </a:endParaRPr>
        </a:p>
      </dgm:t>
    </dgm:pt>
    <dgm:pt modelId="{8C4980FB-C597-42F5-B86A-BACEBBD126AB}">
      <dgm:prSet phldrT="[Text]" custT="1">
        <dgm:style>
          <a:lnRef idx="0">
            <a:schemeClr val="accent1"/>
          </a:lnRef>
          <a:fillRef idx="3">
            <a:schemeClr val="accent1"/>
          </a:fillRef>
          <a:effectRef idx="3">
            <a:schemeClr val="accent1"/>
          </a:effectRef>
          <a:fontRef idx="minor">
            <a:schemeClr val="lt1"/>
          </a:fontRef>
        </dgm:style>
      </dgm:prSet>
      <dgm:spPr>
        <a:solidFill>
          <a:srgbClr val="4E82BE"/>
        </a:solidFill>
      </dgm:spPr>
      <dgm:t>
        <a:bodyPr/>
        <a:lstStyle/>
        <a:p>
          <a:r>
            <a:rPr lang="en-IN" sz="1600" dirty="0" smtClean="0">
              <a:latin typeface="Segoe UI Light" panose="020B0502040204020203" pitchFamily="34" charset="0"/>
              <a:cs typeface="Segoe UI Light" panose="020B0502040204020203" pitchFamily="34" charset="0"/>
            </a:rPr>
            <a:t>Manager Tools</a:t>
          </a:r>
          <a:endParaRPr lang="en-IN" sz="1600" dirty="0">
            <a:latin typeface="Segoe UI Light" panose="020B0502040204020203" pitchFamily="34" charset="0"/>
            <a:cs typeface="Segoe UI Light" panose="020B0502040204020203" pitchFamily="34" charset="0"/>
          </a:endParaRPr>
        </a:p>
      </dgm:t>
    </dgm:pt>
    <dgm:pt modelId="{AE6FDDFF-FCD6-467A-86F8-EF30FA8D19DC}" type="parTrans" cxnId="{63DC1694-FF67-4FF2-8792-96E3F0A4AE1D}">
      <dgm:prSet/>
      <dgm:spPr/>
      <dgm:t>
        <a:bodyPr/>
        <a:lstStyle/>
        <a:p>
          <a:endParaRPr lang="en-IN">
            <a:latin typeface="Segoe UI Light" panose="020B0502040204020203" pitchFamily="34" charset="0"/>
            <a:cs typeface="Segoe UI Light" panose="020B0502040204020203" pitchFamily="34" charset="0"/>
          </a:endParaRPr>
        </a:p>
      </dgm:t>
    </dgm:pt>
    <dgm:pt modelId="{455294A2-DB54-46F8-A191-E7EDC311B15F}" type="sibTrans" cxnId="{63DC1694-FF67-4FF2-8792-96E3F0A4AE1D}">
      <dgm:prSet/>
      <dgm:spPr/>
      <dgm:t>
        <a:bodyPr/>
        <a:lstStyle/>
        <a:p>
          <a:endParaRPr lang="en-IN">
            <a:latin typeface="Segoe UI Light" panose="020B0502040204020203" pitchFamily="34" charset="0"/>
            <a:cs typeface="Segoe UI Light" panose="020B0502040204020203" pitchFamily="34" charset="0"/>
          </a:endParaRPr>
        </a:p>
      </dgm:t>
    </dgm:pt>
    <dgm:pt modelId="{74187A4D-35AE-48CB-BBF5-C66DE5A99355}">
      <dgm:prSet phldrT="[Text]" custT="1">
        <dgm:style>
          <a:lnRef idx="0">
            <a:schemeClr val="accent1"/>
          </a:lnRef>
          <a:fillRef idx="3">
            <a:schemeClr val="accent1"/>
          </a:fillRef>
          <a:effectRef idx="3">
            <a:schemeClr val="accent1"/>
          </a:effectRef>
          <a:fontRef idx="minor">
            <a:schemeClr val="lt1"/>
          </a:fontRef>
        </dgm:style>
      </dgm:prSet>
      <dgm:spPr>
        <a:solidFill>
          <a:srgbClr val="4E82BE"/>
        </a:solidFill>
      </dgm:spPr>
      <dgm:t>
        <a:bodyPr/>
        <a:lstStyle/>
        <a:p>
          <a:r>
            <a:rPr lang="en-IN" sz="1600" dirty="0" smtClean="0">
              <a:latin typeface="Segoe UI Light" panose="020B0502040204020203" pitchFamily="34" charset="0"/>
              <a:cs typeface="Segoe UI Light" panose="020B0502040204020203" pitchFamily="34" charset="0"/>
            </a:rPr>
            <a:t>CRM Adapter</a:t>
          </a:r>
          <a:endParaRPr lang="en-IN" sz="1600" dirty="0">
            <a:latin typeface="Segoe UI Light" panose="020B0502040204020203" pitchFamily="34" charset="0"/>
            <a:cs typeface="Segoe UI Light" panose="020B0502040204020203" pitchFamily="34" charset="0"/>
          </a:endParaRPr>
        </a:p>
      </dgm:t>
    </dgm:pt>
    <dgm:pt modelId="{41DE3566-01C3-45A3-B120-A6EE0E01766B}" type="parTrans" cxnId="{E0647CA8-323E-4289-AD52-E530CEE70D17}">
      <dgm:prSet/>
      <dgm:spPr/>
      <dgm:t>
        <a:bodyPr/>
        <a:lstStyle/>
        <a:p>
          <a:endParaRPr lang="en-IN">
            <a:latin typeface="Segoe UI Light" panose="020B0502040204020203" pitchFamily="34" charset="0"/>
            <a:cs typeface="Segoe UI Light" panose="020B0502040204020203" pitchFamily="34" charset="0"/>
          </a:endParaRPr>
        </a:p>
      </dgm:t>
    </dgm:pt>
    <dgm:pt modelId="{A2CAD40A-FD10-4A15-803C-662D89FD8788}" type="sibTrans" cxnId="{E0647CA8-323E-4289-AD52-E530CEE70D17}">
      <dgm:prSet/>
      <dgm:spPr/>
      <dgm:t>
        <a:bodyPr/>
        <a:lstStyle/>
        <a:p>
          <a:endParaRPr lang="en-IN">
            <a:latin typeface="Segoe UI Light" panose="020B0502040204020203" pitchFamily="34" charset="0"/>
            <a:cs typeface="Segoe UI Light" panose="020B0502040204020203" pitchFamily="34" charset="0"/>
          </a:endParaRPr>
        </a:p>
      </dgm:t>
    </dgm:pt>
    <dgm:pt modelId="{9F5A5C05-DDD0-494D-A374-464F03418436}">
      <dgm:prSet phldrT="[Text]" custT="1">
        <dgm:style>
          <a:lnRef idx="0">
            <a:schemeClr val="accent1"/>
          </a:lnRef>
          <a:fillRef idx="3">
            <a:schemeClr val="accent1"/>
          </a:fillRef>
          <a:effectRef idx="3">
            <a:schemeClr val="accent1"/>
          </a:effectRef>
          <a:fontRef idx="minor">
            <a:schemeClr val="lt1"/>
          </a:fontRef>
        </dgm:style>
      </dgm:prSet>
      <dgm:spPr>
        <a:solidFill>
          <a:srgbClr val="4E82BE"/>
        </a:solidFill>
      </dgm:spPr>
      <dgm:t>
        <a:bodyPr/>
        <a:lstStyle/>
        <a:p>
          <a:r>
            <a:rPr lang="en-IN" sz="1600" dirty="0" smtClean="0">
              <a:latin typeface="Segoe UI Light" panose="020B0502040204020203" pitchFamily="34" charset="0"/>
              <a:cs typeface="Segoe UI Light" panose="020B0502040204020203" pitchFamily="34" charset="0"/>
            </a:rPr>
            <a:t>IVRS</a:t>
          </a:r>
          <a:endParaRPr lang="en-IN" sz="1600" dirty="0">
            <a:latin typeface="Segoe UI Light" panose="020B0502040204020203" pitchFamily="34" charset="0"/>
            <a:cs typeface="Segoe UI Light" panose="020B0502040204020203" pitchFamily="34" charset="0"/>
          </a:endParaRPr>
        </a:p>
      </dgm:t>
    </dgm:pt>
    <dgm:pt modelId="{52CF9196-9E80-4A12-8D8F-F66F10818622}" type="sibTrans" cxnId="{2D609AB1-E444-4095-9706-3937D9E6C86C}">
      <dgm:prSet/>
      <dgm:spPr/>
      <dgm:t>
        <a:bodyPr/>
        <a:lstStyle/>
        <a:p>
          <a:endParaRPr lang="en-IN">
            <a:latin typeface="Segoe UI Light" panose="020B0502040204020203" pitchFamily="34" charset="0"/>
            <a:cs typeface="Segoe UI Light" panose="020B0502040204020203" pitchFamily="34" charset="0"/>
          </a:endParaRPr>
        </a:p>
      </dgm:t>
    </dgm:pt>
    <dgm:pt modelId="{BB90B301-FF4D-4BDC-95FC-6740BCEA5098}" type="parTrans" cxnId="{2D609AB1-E444-4095-9706-3937D9E6C86C}">
      <dgm:prSet/>
      <dgm:spPr/>
      <dgm:t>
        <a:bodyPr/>
        <a:lstStyle/>
        <a:p>
          <a:endParaRPr lang="en-IN">
            <a:latin typeface="Segoe UI Light" panose="020B0502040204020203" pitchFamily="34" charset="0"/>
            <a:cs typeface="Segoe UI Light" panose="020B0502040204020203" pitchFamily="34" charset="0"/>
          </a:endParaRPr>
        </a:p>
      </dgm:t>
    </dgm:pt>
    <dgm:pt modelId="{07B71B2E-B753-4A0D-A5FC-9D0D200D5E2A}">
      <dgm:prSet phldrT="[Text]" custT="1">
        <dgm:style>
          <a:lnRef idx="0">
            <a:schemeClr val="accent1"/>
          </a:lnRef>
          <a:fillRef idx="3">
            <a:schemeClr val="accent1"/>
          </a:fillRef>
          <a:effectRef idx="3">
            <a:schemeClr val="accent1"/>
          </a:effectRef>
          <a:fontRef idx="minor">
            <a:schemeClr val="lt1"/>
          </a:fontRef>
        </dgm:style>
      </dgm:prSet>
      <dgm:spPr>
        <a:solidFill>
          <a:srgbClr val="4E82BE"/>
        </a:solidFill>
      </dgm:spPr>
      <dgm:t>
        <a:bodyPr/>
        <a:lstStyle/>
        <a:p>
          <a:r>
            <a:rPr lang="en-IN" sz="1600" dirty="0" smtClean="0">
              <a:latin typeface="Segoe UI Light" panose="020B0502040204020203" pitchFamily="34" charset="0"/>
              <a:cs typeface="Segoe UI Light" panose="020B0502040204020203" pitchFamily="34" charset="0"/>
            </a:rPr>
            <a:t>Multi-media</a:t>
          </a:r>
          <a:endParaRPr lang="en-IN" sz="1600" dirty="0">
            <a:latin typeface="Segoe UI Light" panose="020B0502040204020203" pitchFamily="34" charset="0"/>
            <a:cs typeface="Segoe UI Light" panose="020B0502040204020203" pitchFamily="34" charset="0"/>
          </a:endParaRPr>
        </a:p>
      </dgm:t>
    </dgm:pt>
    <dgm:pt modelId="{86EAC57A-66E5-4137-903A-9167F69F8ACD}" type="sibTrans" cxnId="{EEF2702B-B200-4038-B5BB-E3AAE2B469A9}">
      <dgm:prSet/>
      <dgm:spPr/>
      <dgm:t>
        <a:bodyPr/>
        <a:lstStyle/>
        <a:p>
          <a:endParaRPr lang="en-IN">
            <a:latin typeface="Segoe UI Light" panose="020B0502040204020203" pitchFamily="34" charset="0"/>
            <a:cs typeface="Segoe UI Light" panose="020B0502040204020203" pitchFamily="34" charset="0"/>
          </a:endParaRPr>
        </a:p>
      </dgm:t>
    </dgm:pt>
    <dgm:pt modelId="{DA88FA1C-1CF3-4576-931C-48B6EE95C8BC}" type="parTrans" cxnId="{EEF2702B-B200-4038-B5BB-E3AAE2B469A9}">
      <dgm:prSet/>
      <dgm:spPr/>
      <dgm:t>
        <a:bodyPr/>
        <a:lstStyle/>
        <a:p>
          <a:endParaRPr lang="en-IN">
            <a:latin typeface="Segoe UI Light" panose="020B0502040204020203" pitchFamily="34" charset="0"/>
            <a:cs typeface="Segoe UI Light" panose="020B0502040204020203" pitchFamily="34" charset="0"/>
          </a:endParaRPr>
        </a:p>
      </dgm:t>
    </dgm:pt>
    <dgm:pt modelId="{B230C50B-F12E-42FE-897C-006A7AE2889A}" type="pres">
      <dgm:prSet presAssocID="{9AA74590-8BDA-4A47-91DD-BC759A90EB75}" presName="Name0" presStyleCnt="0">
        <dgm:presLayoutVars>
          <dgm:chMax val="1"/>
          <dgm:chPref val="1"/>
          <dgm:dir/>
          <dgm:animOne val="branch"/>
          <dgm:animLvl val="lvl"/>
        </dgm:presLayoutVars>
      </dgm:prSet>
      <dgm:spPr/>
      <dgm:t>
        <a:bodyPr/>
        <a:lstStyle/>
        <a:p>
          <a:endParaRPr lang="en-IN"/>
        </a:p>
      </dgm:t>
    </dgm:pt>
    <dgm:pt modelId="{E4856D44-C3AB-47BB-B59B-9C0D4ADB482E}" type="pres">
      <dgm:prSet presAssocID="{D49FD050-D0F1-460E-BE2A-80286F42FB59}" presName="Parent" presStyleLbl="node0" presStyleIdx="0" presStyleCnt="1">
        <dgm:presLayoutVars>
          <dgm:chMax val="6"/>
          <dgm:chPref val="6"/>
        </dgm:presLayoutVars>
      </dgm:prSet>
      <dgm:spPr/>
      <dgm:t>
        <a:bodyPr/>
        <a:lstStyle/>
        <a:p>
          <a:endParaRPr lang="en-IN"/>
        </a:p>
      </dgm:t>
    </dgm:pt>
    <dgm:pt modelId="{152BA2A2-BC99-47D6-B093-FCB33431CE94}" type="pres">
      <dgm:prSet presAssocID="{2BFDFBBF-5A0B-4B26-BBB7-FBF6226FB440}" presName="Accent1" presStyleCnt="0"/>
      <dgm:spPr/>
    </dgm:pt>
    <dgm:pt modelId="{36FB18A8-E47E-476D-BD82-DD4181CE5B17}" type="pres">
      <dgm:prSet presAssocID="{2BFDFBBF-5A0B-4B26-BBB7-FBF6226FB440}" presName="Accent" presStyleLbl="bgShp" presStyleIdx="0" presStyleCnt="6"/>
      <dgm:spPr/>
    </dgm:pt>
    <dgm:pt modelId="{A6F4341F-8091-43CD-A5CE-89E413587634}" type="pres">
      <dgm:prSet presAssocID="{2BFDFBBF-5A0B-4B26-BBB7-FBF6226FB440}" presName="Child1" presStyleLbl="node1" presStyleIdx="0" presStyleCnt="6">
        <dgm:presLayoutVars>
          <dgm:chMax val="0"/>
          <dgm:chPref val="0"/>
          <dgm:bulletEnabled val="1"/>
        </dgm:presLayoutVars>
      </dgm:prSet>
      <dgm:spPr/>
      <dgm:t>
        <a:bodyPr/>
        <a:lstStyle/>
        <a:p>
          <a:endParaRPr lang="en-IN"/>
        </a:p>
      </dgm:t>
    </dgm:pt>
    <dgm:pt modelId="{D22DF2DC-11D4-4F66-AA27-6E994D4B59C3}" type="pres">
      <dgm:prSet presAssocID="{9F5A5C05-DDD0-494D-A374-464F03418436}" presName="Accent2" presStyleCnt="0"/>
      <dgm:spPr/>
    </dgm:pt>
    <dgm:pt modelId="{0D99C827-59D9-4177-B005-D539D2CCD69A}" type="pres">
      <dgm:prSet presAssocID="{9F5A5C05-DDD0-494D-A374-464F03418436}" presName="Accent" presStyleLbl="bgShp" presStyleIdx="1" presStyleCnt="6" custAng="6949396"/>
      <dgm:spPr>
        <a:prstGeom prst="upArrow">
          <a:avLst/>
        </a:prstGeom>
        <a:solidFill>
          <a:schemeClr val="bg1"/>
        </a:solidFill>
      </dgm:spPr>
    </dgm:pt>
    <dgm:pt modelId="{40CCC179-B8D9-4E03-A9B5-EF66C397665B}" type="pres">
      <dgm:prSet presAssocID="{9F5A5C05-DDD0-494D-A374-464F03418436}" presName="Child2" presStyleLbl="node1" presStyleIdx="1" presStyleCnt="6">
        <dgm:presLayoutVars>
          <dgm:chMax val="0"/>
          <dgm:chPref val="0"/>
          <dgm:bulletEnabled val="1"/>
        </dgm:presLayoutVars>
      </dgm:prSet>
      <dgm:spPr/>
      <dgm:t>
        <a:bodyPr/>
        <a:lstStyle/>
        <a:p>
          <a:endParaRPr lang="en-IN"/>
        </a:p>
      </dgm:t>
    </dgm:pt>
    <dgm:pt modelId="{25DCEF5A-9AEE-4033-B308-2BFE858A37DD}" type="pres">
      <dgm:prSet presAssocID="{62F1EF71-E835-48CF-A830-B29834B7DA1A}" presName="Accent3" presStyleCnt="0"/>
      <dgm:spPr/>
    </dgm:pt>
    <dgm:pt modelId="{90D5E3C7-796E-4244-9960-78DB830A6432}" type="pres">
      <dgm:prSet presAssocID="{62F1EF71-E835-48CF-A830-B29834B7DA1A}" presName="Accent" presStyleLbl="bgShp" presStyleIdx="2" presStyleCnt="6" custAng="10800000"/>
      <dgm:spPr>
        <a:prstGeom prst="upArrow">
          <a:avLst/>
        </a:prstGeom>
        <a:solidFill>
          <a:schemeClr val="bg1"/>
        </a:solidFill>
      </dgm:spPr>
    </dgm:pt>
    <dgm:pt modelId="{73001AE3-24C2-4CC9-AAA4-4F6D1EE5EF4B}" type="pres">
      <dgm:prSet presAssocID="{62F1EF71-E835-48CF-A830-B29834B7DA1A}" presName="Child3" presStyleLbl="node1" presStyleIdx="2" presStyleCnt="6">
        <dgm:presLayoutVars>
          <dgm:chMax val="0"/>
          <dgm:chPref val="0"/>
          <dgm:bulletEnabled val="1"/>
        </dgm:presLayoutVars>
      </dgm:prSet>
      <dgm:spPr/>
      <dgm:t>
        <a:bodyPr/>
        <a:lstStyle/>
        <a:p>
          <a:endParaRPr lang="en-IN"/>
        </a:p>
      </dgm:t>
    </dgm:pt>
    <dgm:pt modelId="{69F08C2F-1DA1-49E8-9C34-4C594BBBCA1B}" type="pres">
      <dgm:prSet presAssocID="{8C4980FB-C597-42F5-B86A-BACEBBD126AB}" presName="Accent4" presStyleCnt="0"/>
      <dgm:spPr/>
    </dgm:pt>
    <dgm:pt modelId="{2634FC8D-A2A6-468F-BCDF-ABB4628DCD5D}" type="pres">
      <dgm:prSet presAssocID="{8C4980FB-C597-42F5-B86A-BACEBBD126AB}" presName="Accent" presStyleLbl="bgShp" presStyleIdx="3" presStyleCnt="6" custAng="14444077"/>
      <dgm:spPr>
        <a:prstGeom prst="upArrow">
          <a:avLst/>
        </a:prstGeom>
        <a:solidFill>
          <a:schemeClr val="bg1"/>
        </a:solidFill>
      </dgm:spPr>
    </dgm:pt>
    <dgm:pt modelId="{B8A5967B-6BA5-4E56-B42A-6F78FAF31E0D}" type="pres">
      <dgm:prSet presAssocID="{8C4980FB-C597-42F5-B86A-BACEBBD126AB}" presName="Child4" presStyleLbl="node1" presStyleIdx="3" presStyleCnt="6">
        <dgm:presLayoutVars>
          <dgm:chMax val="0"/>
          <dgm:chPref val="0"/>
          <dgm:bulletEnabled val="1"/>
        </dgm:presLayoutVars>
      </dgm:prSet>
      <dgm:spPr/>
      <dgm:t>
        <a:bodyPr/>
        <a:lstStyle/>
        <a:p>
          <a:endParaRPr lang="en-IN"/>
        </a:p>
      </dgm:t>
    </dgm:pt>
    <dgm:pt modelId="{9CDAD9D0-36AE-40EB-8255-309244E4C1C2}" type="pres">
      <dgm:prSet presAssocID="{74187A4D-35AE-48CB-BBF5-C66DE5A99355}" presName="Accent5" presStyleCnt="0"/>
      <dgm:spPr/>
    </dgm:pt>
    <dgm:pt modelId="{2E763215-061B-465A-B4C1-DF75A2856A61}" type="pres">
      <dgm:prSet presAssocID="{74187A4D-35AE-48CB-BBF5-C66DE5A99355}" presName="Accent" presStyleLbl="bgShp" presStyleIdx="4" presStyleCnt="6" custAng="18035684"/>
      <dgm:spPr>
        <a:prstGeom prst="upArrow">
          <a:avLst/>
        </a:prstGeom>
        <a:solidFill>
          <a:schemeClr val="bg1"/>
        </a:solidFill>
      </dgm:spPr>
    </dgm:pt>
    <dgm:pt modelId="{F967D4BE-0EB5-4296-AB22-6CA79DE661C0}" type="pres">
      <dgm:prSet presAssocID="{74187A4D-35AE-48CB-BBF5-C66DE5A99355}" presName="Child5" presStyleLbl="node1" presStyleIdx="4" presStyleCnt="6">
        <dgm:presLayoutVars>
          <dgm:chMax val="0"/>
          <dgm:chPref val="0"/>
          <dgm:bulletEnabled val="1"/>
        </dgm:presLayoutVars>
      </dgm:prSet>
      <dgm:spPr/>
      <dgm:t>
        <a:bodyPr/>
        <a:lstStyle/>
        <a:p>
          <a:endParaRPr lang="en-IN"/>
        </a:p>
      </dgm:t>
    </dgm:pt>
    <dgm:pt modelId="{9C4B99D0-E4AE-46BD-A914-D607E0DB572E}" type="pres">
      <dgm:prSet presAssocID="{07B71B2E-B753-4A0D-A5FC-9D0D200D5E2A}" presName="Accent6" presStyleCnt="0"/>
      <dgm:spPr/>
    </dgm:pt>
    <dgm:pt modelId="{8775DC6A-F3DA-4666-8B00-01D985C477D9}" type="pres">
      <dgm:prSet presAssocID="{07B71B2E-B753-4A0D-A5FC-9D0D200D5E2A}" presName="Accent" presStyleLbl="bgShp" presStyleIdx="5" presStyleCnt="6"/>
      <dgm:spPr>
        <a:prstGeom prst="upArrow">
          <a:avLst/>
        </a:prstGeom>
        <a:solidFill>
          <a:schemeClr val="bg1"/>
        </a:solidFill>
      </dgm:spPr>
      <dgm:t>
        <a:bodyPr/>
        <a:lstStyle/>
        <a:p>
          <a:endParaRPr lang="en-IN"/>
        </a:p>
      </dgm:t>
    </dgm:pt>
    <dgm:pt modelId="{D054F4B5-A0DF-4C81-9342-BEF65A686BF0}" type="pres">
      <dgm:prSet presAssocID="{07B71B2E-B753-4A0D-A5FC-9D0D200D5E2A}" presName="Child6" presStyleLbl="node1" presStyleIdx="5" presStyleCnt="6">
        <dgm:presLayoutVars>
          <dgm:chMax val="0"/>
          <dgm:chPref val="0"/>
          <dgm:bulletEnabled val="1"/>
        </dgm:presLayoutVars>
      </dgm:prSet>
      <dgm:spPr/>
      <dgm:t>
        <a:bodyPr/>
        <a:lstStyle/>
        <a:p>
          <a:endParaRPr lang="en-IN"/>
        </a:p>
      </dgm:t>
    </dgm:pt>
  </dgm:ptLst>
  <dgm:cxnLst>
    <dgm:cxn modelId="{75AD7608-7C8F-4391-BC80-EFD73274BB22}" type="presOf" srcId="{9AA74590-8BDA-4A47-91DD-BC759A90EB75}" destId="{B230C50B-F12E-42FE-897C-006A7AE2889A}" srcOrd="0" destOrd="0" presId="urn:microsoft.com/office/officeart/2011/layout/HexagonRadial"/>
    <dgm:cxn modelId="{EEF2702B-B200-4038-B5BB-E3AAE2B469A9}" srcId="{D49FD050-D0F1-460E-BE2A-80286F42FB59}" destId="{07B71B2E-B753-4A0D-A5FC-9D0D200D5E2A}" srcOrd="5" destOrd="0" parTransId="{DA88FA1C-1CF3-4576-931C-48B6EE95C8BC}" sibTransId="{86EAC57A-66E5-4137-903A-9167F69F8ACD}"/>
    <dgm:cxn modelId="{7D560D51-1F2F-4806-822A-5580ADAB32B8}" type="presOf" srcId="{2BFDFBBF-5A0B-4B26-BBB7-FBF6226FB440}" destId="{A6F4341F-8091-43CD-A5CE-89E413587634}" srcOrd="0" destOrd="0" presId="urn:microsoft.com/office/officeart/2011/layout/HexagonRadial"/>
    <dgm:cxn modelId="{A22BDE73-1D50-42AC-B1C4-66FDF942B20E}" type="presOf" srcId="{07B71B2E-B753-4A0D-A5FC-9D0D200D5E2A}" destId="{D054F4B5-A0DF-4C81-9342-BEF65A686BF0}" srcOrd="0" destOrd="0" presId="urn:microsoft.com/office/officeart/2011/layout/HexagonRadial"/>
    <dgm:cxn modelId="{62FDF813-0089-44AE-AE8A-99B3F420102B}" type="presOf" srcId="{8C4980FB-C597-42F5-B86A-BACEBBD126AB}" destId="{B8A5967B-6BA5-4E56-B42A-6F78FAF31E0D}" srcOrd="0" destOrd="0" presId="urn:microsoft.com/office/officeart/2011/layout/HexagonRadial"/>
    <dgm:cxn modelId="{C520C382-A059-4B1C-9705-9300CD827D41}" srcId="{D49FD050-D0F1-460E-BE2A-80286F42FB59}" destId="{62F1EF71-E835-48CF-A830-B29834B7DA1A}" srcOrd="2" destOrd="0" parTransId="{823632C4-38D8-4B14-9D24-A97DEBFF099C}" sibTransId="{125DE405-CEAE-4FDD-B9B2-9731B8939B10}"/>
    <dgm:cxn modelId="{90B4D1AF-5FCB-45A0-BBD3-6FAAB7D346F0}" srcId="{D49FD050-D0F1-460E-BE2A-80286F42FB59}" destId="{2BFDFBBF-5A0B-4B26-BBB7-FBF6226FB440}" srcOrd="0" destOrd="0" parTransId="{39C0DC54-5C5E-44C6-92D7-BAF8CE186566}" sibTransId="{12397C75-C4CC-425E-9D17-CC2109FD853D}"/>
    <dgm:cxn modelId="{63DC1694-FF67-4FF2-8792-96E3F0A4AE1D}" srcId="{D49FD050-D0F1-460E-BE2A-80286F42FB59}" destId="{8C4980FB-C597-42F5-B86A-BACEBBD126AB}" srcOrd="3" destOrd="0" parTransId="{AE6FDDFF-FCD6-467A-86F8-EF30FA8D19DC}" sibTransId="{455294A2-DB54-46F8-A191-E7EDC311B15F}"/>
    <dgm:cxn modelId="{E73DB12B-8ADE-429C-ACCF-5B0D7F062309}" type="presOf" srcId="{74187A4D-35AE-48CB-BBF5-C66DE5A99355}" destId="{F967D4BE-0EB5-4296-AB22-6CA79DE661C0}" srcOrd="0" destOrd="0" presId="urn:microsoft.com/office/officeart/2011/layout/HexagonRadial"/>
    <dgm:cxn modelId="{3AE0D3B8-E63E-400E-B549-DECC5197EDD3}" type="presOf" srcId="{9F5A5C05-DDD0-494D-A374-464F03418436}" destId="{40CCC179-B8D9-4E03-A9B5-EF66C397665B}" srcOrd="0" destOrd="0" presId="urn:microsoft.com/office/officeart/2011/layout/HexagonRadial"/>
    <dgm:cxn modelId="{2D609AB1-E444-4095-9706-3937D9E6C86C}" srcId="{D49FD050-D0F1-460E-BE2A-80286F42FB59}" destId="{9F5A5C05-DDD0-494D-A374-464F03418436}" srcOrd="1" destOrd="0" parTransId="{BB90B301-FF4D-4BDC-95FC-6740BCEA5098}" sibTransId="{52CF9196-9E80-4A12-8D8F-F66F10818622}"/>
    <dgm:cxn modelId="{7BC32501-7709-420D-A39B-D7915E0162D5}" type="presOf" srcId="{62F1EF71-E835-48CF-A830-B29834B7DA1A}" destId="{73001AE3-24C2-4CC9-AAA4-4F6D1EE5EF4B}" srcOrd="0" destOrd="0" presId="urn:microsoft.com/office/officeart/2011/layout/HexagonRadial"/>
    <dgm:cxn modelId="{E7531451-A837-43FC-8FBA-314E24D931D8}" type="presOf" srcId="{D49FD050-D0F1-460E-BE2A-80286F42FB59}" destId="{E4856D44-C3AB-47BB-B59B-9C0D4ADB482E}" srcOrd="0" destOrd="0" presId="urn:microsoft.com/office/officeart/2011/layout/HexagonRadial"/>
    <dgm:cxn modelId="{E0647CA8-323E-4289-AD52-E530CEE70D17}" srcId="{D49FD050-D0F1-460E-BE2A-80286F42FB59}" destId="{74187A4D-35AE-48CB-BBF5-C66DE5A99355}" srcOrd="4" destOrd="0" parTransId="{41DE3566-01C3-45A3-B120-A6EE0E01766B}" sibTransId="{A2CAD40A-FD10-4A15-803C-662D89FD8788}"/>
    <dgm:cxn modelId="{4C64ED75-E893-4BE6-B955-0F4EA8DF2F0E}" srcId="{9AA74590-8BDA-4A47-91DD-BC759A90EB75}" destId="{D49FD050-D0F1-460E-BE2A-80286F42FB59}" srcOrd="0" destOrd="0" parTransId="{50D80B03-2368-4856-BAB2-7F8165AA2F12}" sibTransId="{89AA0A85-4148-4FCB-8D0E-A8EEB78BC3A7}"/>
    <dgm:cxn modelId="{CB038680-1062-4387-A7E9-D04269F407E9}" type="presParOf" srcId="{B230C50B-F12E-42FE-897C-006A7AE2889A}" destId="{E4856D44-C3AB-47BB-B59B-9C0D4ADB482E}" srcOrd="0" destOrd="0" presId="urn:microsoft.com/office/officeart/2011/layout/HexagonRadial"/>
    <dgm:cxn modelId="{97D2948C-C671-4004-AC6F-81E4D84BD0D1}" type="presParOf" srcId="{B230C50B-F12E-42FE-897C-006A7AE2889A}" destId="{152BA2A2-BC99-47D6-B093-FCB33431CE94}" srcOrd="1" destOrd="0" presId="urn:microsoft.com/office/officeart/2011/layout/HexagonRadial"/>
    <dgm:cxn modelId="{140B8B97-7B54-4293-9552-E44CC22D8331}" type="presParOf" srcId="{152BA2A2-BC99-47D6-B093-FCB33431CE94}" destId="{36FB18A8-E47E-476D-BD82-DD4181CE5B17}" srcOrd="0" destOrd="0" presId="urn:microsoft.com/office/officeart/2011/layout/HexagonRadial"/>
    <dgm:cxn modelId="{116127CB-E2D5-4DD0-887C-676431878742}" type="presParOf" srcId="{B230C50B-F12E-42FE-897C-006A7AE2889A}" destId="{A6F4341F-8091-43CD-A5CE-89E413587634}" srcOrd="2" destOrd="0" presId="urn:microsoft.com/office/officeart/2011/layout/HexagonRadial"/>
    <dgm:cxn modelId="{A115AF87-D167-4A7C-A0BC-2ED05840CB2B}" type="presParOf" srcId="{B230C50B-F12E-42FE-897C-006A7AE2889A}" destId="{D22DF2DC-11D4-4F66-AA27-6E994D4B59C3}" srcOrd="3" destOrd="0" presId="urn:microsoft.com/office/officeart/2011/layout/HexagonRadial"/>
    <dgm:cxn modelId="{89ABF033-2697-4A5D-9D85-249ABB16BE32}" type="presParOf" srcId="{D22DF2DC-11D4-4F66-AA27-6E994D4B59C3}" destId="{0D99C827-59D9-4177-B005-D539D2CCD69A}" srcOrd="0" destOrd="0" presId="urn:microsoft.com/office/officeart/2011/layout/HexagonRadial"/>
    <dgm:cxn modelId="{8A36319F-8E5B-4DAC-B1EE-527066BF68A0}" type="presParOf" srcId="{B230C50B-F12E-42FE-897C-006A7AE2889A}" destId="{40CCC179-B8D9-4E03-A9B5-EF66C397665B}" srcOrd="4" destOrd="0" presId="urn:microsoft.com/office/officeart/2011/layout/HexagonRadial"/>
    <dgm:cxn modelId="{CD0EA358-A590-48B2-AD8C-3036B47DE2C6}" type="presParOf" srcId="{B230C50B-F12E-42FE-897C-006A7AE2889A}" destId="{25DCEF5A-9AEE-4033-B308-2BFE858A37DD}" srcOrd="5" destOrd="0" presId="urn:microsoft.com/office/officeart/2011/layout/HexagonRadial"/>
    <dgm:cxn modelId="{FF156B1F-4F60-4009-9950-29767DC81315}" type="presParOf" srcId="{25DCEF5A-9AEE-4033-B308-2BFE858A37DD}" destId="{90D5E3C7-796E-4244-9960-78DB830A6432}" srcOrd="0" destOrd="0" presId="urn:microsoft.com/office/officeart/2011/layout/HexagonRadial"/>
    <dgm:cxn modelId="{7309FA0E-8D66-450F-9E08-35C8F5BD55FB}" type="presParOf" srcId="{B230C50B-F12E-42FE-897C-006A7AE2889A}" destId="{73001AE3-24C2-4CC9-AAA4-4F6D1EE5EF4B}" srcOrd="6" destOrd="0" presId="urn:microsoft.com/office/officeart/2011/layout/HexagonRadial"/>
    <dgm:cxn modelId="{4AA26143-B793-4395-803D-AB7E71CAD149}" type="presParOf" srcId="{B230C50B-F12E-42FE-897C-006A7AE2889A}" destId="{69F08C2F-1DA1-49E8-9C34-4C594BBBCA1B}" srcOrd="7" destOrd="0" presId="urn:microsoft.com/office/officeart/2011/layout/HexagonRadial"/>
    <dgm:cxn modelId="{B52CDB02-1DAD-4C54-A96C-5FA215B8458A}" type="presParOf" srcId="{69F08C2F-1DA1-49E8-9C34-4C594BBBCA1B}" destId="{2634FC8D-A2A6-468F-BCDF-ABB4628DCD5D}" srcOrd="0" destOrd="0" presId="urn:microsoft.com/office/officeart/2011/layout/HexagonRadial"/>
    <dgm:cxn modelId="{DA0E1172-2629-48AF-830E-2A761410CB40}" type="presParOf" srcId="{B230C50B-F12E-42FE-897C-006A7AE2889A}" destId="{B8A5967B-6BA5-4E56-B42A-6F78FAF31E0D}" srcOrd="8" destOrd="0" presId="urn:microsoft.com/office/officeart/2011/layout/HexagonRadial"/>
    <dgm:cxn modelId="{2FC9C684-CBF1-4F7E-9716-30D59C191A9F}" type="presParOf" srcId="{B230C50B-F12E-42FE-897C-006A7AE2889A}" destId="{9CDAD9D0-36AE-40EB-8255-309244E4C1C2}" srcOrd="9" destOrd="0" presId="urn:microsoft.com/office/officeart/2011/layout/HexagonRadial"/>
    <dgm:cxn modelId="{52D34E6A-2784-4C45-9E66-6E3AC2087B38}" type="presParOf" srcId="{9CDAD9D0-36AE-40EB-8255-309244E4C1C2}" destId="{2E763215-061B-465A-B4C1-DF75A2856A61}" srcOrd="0" destOrd="0" presId="urn:microsoft.com/office/officeart/2011/layout/HexagonRadial"/>
    <dgm:cxn modelId="{C1D0773C-599B-4E58-9AB3-AB5531DCF733}" type="presParOf" srcId="{B230C50B-F12E-42FE-897C-006A7AE2889A}" destId="{F967D4BE-0EB5-4296-AB22-6CA79DE661C0}" srcOrd="10" destOrd="0" presId="urn:microsoft.com/office/officeart/2011/layout/HexagonRadial"/>
    <dgm:cxn modelId="{18005B5A-0BCB-40BE-BFC0-EF62187D893D}" type="presParOf" srcId="{B230C50B-F12E-42FE-897C-006A7AE2889A}" destId="{9C4B99D0-E4AE-46BD-A914-D607E0DB572E}" srcOrd="11" destOrd="0" presId="urn:microsoft.com/office/officeart/2011/layout/HexagonRadial"/>
    <dgm:cxn modelId="{1AE46E53-B822-41B1-80AA-980776192B6F}" type="presParOf" srcId="{9C4B99D0-E4AE-46BD-A914-D607E0DB572E}" destId="{8775DC6A-F3DA-4666-8B00-01D985C477D9}" srcOrd="0" destOrd="0" presId="urn:microsoft.com/office/officeart/2011/layout/HexagonRadial"/>
    <dgm:cxn modelId="{F74A8FCD-1A47-45C6-9F8A-56ADB870F2C1}" type="presParOf" srcId="{B230C50B-F12E-42FE-897C-006A7AE2889A}" destId="{D054F4B5-A0DF-4C81-9342-BEF65A686BF0}" srcOrd="12" destOrd="0" presId="urn:microsoft.com/office/officeart/2011/layout/HexagonRadial"/>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CBABBE-4290-40BD-8AC6-72A4DC2565F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IN"/>
        </a:p>
      </dgm:t>
    </dgm:pt>
    <dgm:pt modelId="{56EBEE48-B9A7-4C97-BB2D-8C30ECDFA86C}">
      <dgm:prSet phldrT="[Text]"/>
      <dgm:spPr/>
      <dgm:t>
        <a:bodyPr/>
        <a:lstStyle/>
        <a:p>
          <a:r>
            <a:rPr lang="en-IN" dirty="0" smtClean="0"/>
            <a:t>Capabilities</a:t>
          </a:r>
          <a:endParaRPr lang="en-IN" dirty="0"/>
        </a:p>
      </dgm:t>
    </dgm:pt>
    <dgm:pt modelId="{1927472F-A8E1-43B4-BA4B-06D9F2FDB3EB}" type="parTrans" cxnId="{8D90D8E0-5654-498B-82C4-999E74DBE724}">
      <dgm:prSet/>
      <dgm:spPr/>
      <dgm:t>
        <a:bodyPr/>
        <a:lstStyle/>
        <a:p>
          <a:endParaRPr lang="en-IN"/>
        </a:p>
      </dgm:t>
    </dgm:pt>
    <dgm:pt modelId="{B9F38E54-C68C-4563-ADBC-1514C4CF4EBC}" type="sibTrans" cxnId="{8D90D8E0-5654-498B-82C4-999E74DBE724}">
      <dgm:prSet/>
      <dgm:spPr/>
      <dgm:t>
        <a:bodyPr/>
        <a:lstStyle/>
        <a:p>
          <a:endParaRPr lang="en-IN"/>
        </a:p>
      </dgm:t>
    </dgm:pt>
    <dgm:pt modelId="{444959E7-5825-4409-A83D-6953DB4E2993}">
      <dgm:prSet phldrT="[Text]"/>
      <dgm:spPr/>
      <dgm:t>
        <a:bodyPr/>
        <a:lstStyle/>
        <a:p>
          <a:r>
            <a:rPr lang="en-IN" dirty="0" smtClean="0"/>
            <a:t>Support &amp; Services</a:t>
          </a:r>
          <a:endParaRPr lang="en-IN" dirty="0"/>
        </a:p>
      </dgm:t>
    </dgm:pt>
    <dgm:pt modelId="{6D9682D7-0893-45B2-8497-F32372F6B94A}" type="parTrans" cxnId="{6BCF8906-5B25-431C-8655-1EAFC8EE438D}">
      <dgm:prSet/>
      <dgm:spPr/>
      <dgm:t>
        <a:bodyPr/>
        <a:lstStyle/>
        <a:p>
          <a:endParaRPr lang="en-IN"/>
        </a:p>
      </dgm:t>
    </dgm:pt>
    <dgm:pt modelId="{6B75932A-D1EB-4E66-8756-FC2BE0B590BD}" type="sibTrans" cxnId="{6BCF8906-5B25-431C-8655-1EAFC8EE438D}">
      <dgm:prSet/>
      <dgm:spPr/>
      <dgm:t>
        <a:bodyPr/>
        <a:lstStyle/>
        <a:p>
          <a:endParaRPr lang="en-IN"/>
        </a:p>
      </dgm:t>
    </dgm:pt>
    <dgm:pt modelId="{D044EAED-6EA4-479C-93E1-C1E506C6C462}">
      <dgm:prSet phldrT="[Text]"/>
      <dgm:spPr/>
      <dgm:t>
        <a:bodyPr/>
        <a:lstStyle/>
        <a:p>
          <a:r>
            <a:rPr lang="en-IN" dirty="0" smtClean="0"/>
            <a:t>Commercial model</a:t>
          </a:r>
          <a:endParaRPr lang="en-IN" dirty="0"/>
        </a:p>
      </dgm:t>
    </dgm:pt>
    <dgm:pt modelId="{F4AA1633-539E-4ECD-B1CC-53D857A078AB}" type="parTrans" cxnId="{AA813CA8-7431-4851-A2AA-BF1C3355036F}">
      <dgm:prSet/>
      <dgm:spPr/>
      <dgm:t>
        <a:bodyPr/>
        <a:lstStyle/>
        <a:p>
          <a:endParaRPr lang="en-IN"/>
        </a:p>
      </dgm:t>
    </dgm:pt>
    <dgm:pt modelId="{25F005BC-6397-4B5E-BF38-7513A6AB8BFD}" type="sibTrans" cxnId="{AA813CA8-7431-4851-A2AA-BF1C3355036F}">
      <dgm:prSet/>
      <dgm:spPr/>
      <dgm:t>
        <a:bodyPr/>
        <a:lstStyle/>
        <a:p>
          <a:endParaRPr lang="en-IN"/>
        </a:p>
      </dgm:t>
    </dgm:pt>
    <dgm:pt modelId="{2539952F-0AAB-480A-A057-33A44565A1C6}">
      <dgm:prSet phldrT="[Text]"/>
      <dgm:spPr/>
      <dgm:t>
        <a:bodyPr/>
        <a:lstStyle/>
        <a:p>
          <a:r>
            <a:rPr lang="en-IN" dirty="0" smtClean="0"/>
            <a:t>Crosscode Edge</a:t>
          </a:r>
          <a:endParaRPr lang="en-IN" dirty="0"/>
        </a:p>
      </dgm:t>
    </dgm:pt>
    <dgm:pt modelId="{223ABB25-11C9-480B-9BB1-EED3E63A1175}" type="parTrans" cxnId="{A6E7B3E1-F189-487B-B9F3-7F5A2BFEFE45}">
      <dgm:prSet/>
      <dgm:spPr/>
      <dgm:t>
        <a:bodyPr/>
        <a:lstStyle/>
        <a:p>
          <a:endParaRPr lang="en-IN"/>
        </a:p>
      </dgm:t>
    </dgm:pt>
    <dgm:pt modelId="{2AE33DB7-6446-4ACA-92A6-9CF71B218BD2}" type="sibTrans" cxnId="{A6E7B3E1-F189-487B-B9F3-7F5A2BFEFE45}">
      <dgm:prSet/>
      <dgm:spPr/>
      <dgm:t>
        <a:bodyPr/>
        <a:lstStyle/>
        <a:p>
          <a:endParaRPr lang="en-IN"/>
        </a:p>
      </dgm:t>
    </dgm:pt>
    <dgm:pt modelId="{D8FA227B-2FED-433B-BF30-5978562C7807}" type="pres">
      <dgm:prSet presAssocID="{82CBABBE-4290-40BD-8AC6-72A4DC2565F2}" presName="Name0" presStyleCnt="0">
        <dgm:presLayoutVars>
          <dgm:chMax val="4"/>
          <dgm:resizeHandles val="exact"/>
        </dgm:presLayoutVars>
      </dgm:prSet>
      <dgm:spPr/>
      <dgm:t>
        <a:bodyPr/>
        <a:lstStyle/>
        <a:p>
          <a:endParaRPr lang="en-IN"/>
        </a:p>
      </dgm:t>
    </dgm:pt>
    <dgm:pt modelId="{3805A162-E2D1-4383-ACE3-C29CF8F9D4F1}" type="pres">
      <dgm:prSet presAssocID="{82CBABBE-4290-40BD-8AC6-72A4DC2565F2}" presName="ellipse" presStyleLbl="trBgShp" presStyleIdx="0" presStyleCnt="1"/>
      <dgm:spPr/>
    </dgm:pt>
    <dgm:pt modelId="{73B0CD31-6C50-4139-9717-AB324667DA8F}" type="pres">
      <dgm:prSet presAssocID="{82CBABBE-4290-40BD-8AC6-72A4DC2565F2}" presName="arrow1" presStyleLbl="fgShp" presStyleIdx="0" presStyleCnt="1"/>
      <dgm:spPr/>
    </dgm:pt>
    <dgm:pt modelId="{240794C4-9B14-42EC-8BF2-69B58E8E81FA}" type="pres">
      <dgm:prSet presAssocID="{82CBABBE-4290-40BD-8AC6-72A4DC2565F2}" presName="rectangle" presStyleLbl="revTx" presStyleIdx="0" presStyleCnt="1">
        <dgm:presLayoutVars>
          <dgm:bulletEnabled val="1"/>
        </dgm:presLayoutVars>
      </dgm:prSet>
      <dgm:spPr/>
      <dgm:t>
        <a:bodyPr/>
        <a:lstStyle/>
        <a:p>
          <a:endParaRPr lang="en-IN"/>
        </a:p>
      </dgm:t>
    </dgm:pt>
    <dgm:pt modelId="{FD5F3E50-8A86-43A2-A211-CAF190ABD526}" type="pres">
      <dgm:prSet presAssocID="{444959E7-5825-4409-A83D-6953DB4E2993}" presName="item1" presStyleLbl="node1" presStyleIdx="0" presStyleCnt="3">
        <dgm:presLayoutVars>
          <dgm:bulletEnabled val="1"/>
        </dgm:presLayoutVars>
      </dgm:prSet>
      <dgm:spPr/>
      <dgm:t>
        <a:bodyPr/>
        <a:lstStyle/>
        <a:p>
          <a:endParaRPr lang="en-IN"/>
        </a:p>
      </dgm:t>
    </dgm:pt>
    <dgm:pt modelId="{0157BC68-0EAA-45AF-9A35-3660C790BD7D}" type="pres">
      <dgm:prSet presAssocID="{D044EAED-6EA4-479C-93E1-C1E506C6C462}" presName="item2" presStyleLbl="node1" presStyleIdx="1" presStyleCnt="3">
        <dgm:presLayoutVars>
          <dgm:bulletEnabled val="1"/>
        </dgm:presLayoutVars>
      </dgm:prSet>
      <dgm:spPr/>
      <dgm:t>
        <a:bodyPr/>
        <a:lstStyle/>
        <a:p>
          <a:endParaRPr lang="en-IN"/>
        </a:p>
      </dgm:t>
    </dgm:pt>
    <dgm:pt modelId="{D61B034E-40C4-43C4-A42F-86E80D2C68EA}" type="pres">
      <dgm:prSet presAssocID="{2539952F-0AAB-480A-A057-33A44565A1C6}" presName="item3" presStyleLbl="node1" presStyleIdx="2" presStyleCnt="3">
        <dgm:presLayoutVars>
          <dgm:bulletEnabled val="1"/>
        </dgm:presLayoutVars>
      </dgm:prSet>
      <dgm:spPr/>
      <dgm:t>
        <a:bodyPr/>
        <a:lstStyle/>
        <a:p>
          <a:endParaRPr lang="en-IN"/>
        </a:p>
      </dgm:t>
    </dgm:pt>
    <dgm:pt modelId="{36FE1CE5-2A71-4A93-87BD-E4DA746174F9}" type="pres">
      <dgm:prSet presAssocID="{82CBABBE-4290-40BD-8AC6-72A4DC2565F2}" presName="funnel" presStyleLbl="trAlignAcc1" presStyleIdx="0" presStyleCnt="1"/>
      <dgm:spPr/>
    </dgm:pt>
  </dgm:ptLst>
  <dgm:cxnLst>
    <dgm:cxn modelId="{F1652494-7916-4AE2-BE8D-3C1C024C3915}" type="presOf" srcId="{2539952F-0AAB-480A-A057-33A44565A1C6}" destId="{240794C4-9B14-42EC-8BF2-69B58E8E81FA}" srcOrd="0" destOrd="0" presId="urn:microsoft.com/office/officeart/2005/8/layout/funnel1"/>
    <dgm:cxn modelId="{1D178A7D-38A7-489C-8004-24556B1E7989}" type="presOf" srcId="{82CBABBE-4290-40BD-8AC6-72A4DC2565F2}" destId="{D8FA227B-2FED-433B-BF30-5978562C7807}" srcOrd="0" destOrd="0" presId="urn:microsoft.com/office/officeart/2005/8/layout/funnel1"/>
    <dgm:cxn modelId="{FFD502B5-5144-40FB-870B-022D4E3D1DE3}" type="presOf" srcId="{D044EAED-6EA4-479C-93E1-C1E506C6C462}" destId="{FD5F3E50-8A86-43A2-A211-CAF190ABD526}" srcOrd="0" destOrd="0" presId="urn:microsoft.com/office/officeart/2005/8/layout/funnel1"/>
    <dgm:cxn modelId="{F92DB041-0C47-45A2-BA35-D4BCCA3F417B}" type="presOf" srcId="{56EBEE48-B9A7-4C97-BB2D-8C30ECDFA86C}" destId="{D61B034E-40C4-43C4-A42F-86E80D2C68EA}" srcOrd="0" destOrd="0" presId="urn:microsoft.com/office/officeart/2005/8/layout/funnel1"/>
    <dgm:cxn modelId="{A6E7B3E1-F189-487B-B9F3-7F5A2BFEFE45}" srcId="{82CBABBE-4290-40BD-8AC6-72A4DC2565F2}" destId="{2539952F-0AAB-480A-A057-33A44565A1C6}" srcOrd="3" destOrd="0" parTransId="{223ABB25-11C9-480B-9BB1-EED3E63A1175}" sibTransId="{2AE33DB7-6446-4ACA-92A6-9CF71B218BD2}"/>
    <dgm:cxn modelId="{6BCF8906-5B25-431C-8655-1EAFC8EE438D}" srcId="{82CBABBE-4290-40BD-8AC6-72A4DC2565F2}" destId="{444959E7-5825-4409-A83D-6953DB4E2993}" srcOrd="1" destOrd="0" parTransId="{6D9682D7-0893-45B2-8497-F32372F6B94A}" sibTransId="{6B75932A-D1EB-4E66-8756-FC2BE0B590BD}"/>
    <dgm:cxn modelId="{8D90D8E0-5654-498B-82C4-999E74DBE724}" srcId="{82CBABBE-4290-40BD-8AC6-72A4DC2565F2}" destId="{56EBEE48-B9A7-4C97-BB2D-8C30ECDFA86C}" srcOrd="0" destOrd="0" parTransId="{1927472F-A8E1-43B4-BA4B-06D9F2FDB3EB}" sibTransId="{B9F38E54-C68C-4563-ADBC-1514C4CF4EBC}"/>
    <dgm:cxn modelId="{BD37F02C-C7BF-442D-A5BF-779736D8ABF9}" type="presOf" srcId="{444959E7-5825-4409-A83D-6953DB4E2993}" destId="{0157BC68-0EAA-45AF-9A35-3660C790BD7D}" srcOrd="0" destOrd="0" presId="urn:microsoft.com/office/officeart/2005/8/layout/funnel1"/>
    <dgm:cxn modelId="{AA813CA8-7431-4851-A2AA-BF1C3355036F}" srcId="{82CBABBE-4290-40BD-8AC6-72A4DC2565F2}" destId="{D044EAED-6EA4-479C-93E1-C1E506C6C462}" srcOrd="2" destOrd="0" parTransId="{F4AA1633-539E-4ECD-B1CC-53D857A078AB}" sibTransId="{25F005BC-6397-4B5E-BF38-7513A6AB8BFD}"/>
    <dgm:cxn modelId="{66A37D90-A828-4E0A-B730-A5FC3D5EE9D3}" type="presParOf" srcId="{D8FA227B-2FED-433B-BF30-5978562C7807}" destId="{3805A162-E2D1-4383-ACE3-C29CF8F9D4F1}" srcOrd="0" destOrd="0" presId="urn:microsoft.com/office/officeart/2005/8/layout/funnel1"/>
    <dgm:cxn modelId="{16F7DA7D-0D4F-440B-9ADE-6822A054DA6A}" type="presParOf" srcId="{D8FA227B-2FED-433B-BF30-5978562C7807}" destId="{73B0CD31-6C50-4139-9717-AB324667DA8F}" srcOrd="1" destOrd="0" presId="urn:microsoft.com/office/officeart/2005/8/layout/funnel1"/>
    <dgm:cxn modelId="{D45ABF25-D6B3-48FC-B798-0E2E7E2A451B}" type="presParOf" srcId="{D8FA227B-2FED-433B-BF30-5978562C7807}" destId="{240794C4-9B14-42EC-8BF2-69B58E8E81FA}" srcOrd="2" destOrd="0" presId="urn:microsoft.com/office/officeart/2005/8/layout/funnel1"/>
    <dgm:cxn modelId="{9F90D97A-FA90-4885-BC58-6722E994DB4C}" type="presParOf" srcId="{D8FA227B-2FED-433B-BF30-5978562C7807}" destId="{FD5F3E50-8A86-43A2-A211-CAF190ABD526}" srcOrd="3" destOrd="0" presId="urn:microsoft.com/office/officeart/2005/8/layout/funnel1"/>
    <dgm:cxn modelId="{619A4940-2F9F-4032-95B5-EADBD2181E08}" type="presParOf" srcId="{D8FA227B-2FED-433B-BF30-5978562C7807}" destId="{0157BC68-0EAA-45AF-9A35-3660C790BD7D}" srcOrd="4" destOrd="0" presId="urn:microsoft.com/office/officeart/2005/8/layout/funnel1"/>
    <dgm:cxn modelId="{BB765D74-591F-4E80-ACD2-05B68FF1C06F}" type="presParOf" srcId="{D8FA227B-2FED-433B-BF30-5978562C7807}" destId="{D61B034E-40C4-43C4-A42F-86E80D2C68EA}" srcOrd="5" destOrd="0" presId="urn:microsoft.com/office/officeart/2005/8/layout/funnel1"/>
    <dgm:cxn modelId="{15BE590B-BCC0-442C-9332-53D7EA6A2349}" type="presParOf" srcId="{D8FA227B-2FED-433B-BF30-5978562C7807}" destId="{36FE1CE5-2A71-4A93-87BD-E4DA746174F9}"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7957-BC73-4E45-813F-1D987DF88E59}">
      <dsp:nvSpPr>
        <dsp:cNvPr id="0" name=""/>
        <dsp:cNvSpPr/>
      </dsp:nvSpPr>
      <dsp:spPr>
        <a:xfrm>
          <a:off x="4316141" y="2113122"/>
          <a:ext cx="1966443" cy="1966443"/>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Crosscode</a:t>
          </a:r>
          <a:endParaRPr lang="en-US" sz="2400" kern="1200" dirty="0"/>
        </a:p>
      </dsp:txBody>
      <dsp:txXfrm>
        <a:off x="4604120" y="2401101"/>
        <a:ext cx="1390485" cy="1390485"/>
      </dsp:txXfrm>
    </dsp:sp>
    <dsp:sp modelId="{3D987F67-374E-44D9-B8C4-507912F6349A}">
      <dsp:nvSpPr>
        <dsp:cNvPr id="0" name=""/>
        <dsp:cNvSpPr/>
      </dsp:nvSpPr>
      <dsp:spPr>
        <a:xfrm rot="16200000">
          <a:off x="5115422" y="1512859"/>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70604" y="1673488"/>
        <a:ext cx="257517" cy="316339"/>
      </dsp:txXfrm>
    </dsp:sp>
    <dsp:sp modelId="{986410EC-5954-44A7-9983-351C198E3493}">
      <dsp:nvSpPr>
        <dsp:cNvPr id="0" name=""/>
        <dsp:cNvSpPr/>
      </dsp:nvSpPr>
      <dsp:spPr>
        <a:xfrm>
          <a:off x="4601553" y="23388"/>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BPO</a:t>
          </a:r>
          <a:endParaRPr lang="en-US" sz="2000" kern="1200" dirty="0"/>
        </a:p>
      </dsp:txBody>
      <dsp:txXfrm>
        <a:off x="4805937" y="227772"/>
        <a:ext cx="986851" cy="986851"/>
      </dsp:txXfrm>
    </dsp:sp>
    <dsp:sp modelId="{9F17F7C5-47B0-4ED3-B103-A55DCDD59E36}">
      <dsp:nvSpPr>
        <dsp:cNvPr id="0" name=""/>
        <dsp:cNvSpPr/>
      </dsp:nvSpPr>
      <dsp:spPr>
        <a:xfrm rot="18900000">
          <a:off x="6048710" y="1899439"/>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064872" y="2043906"/>
        <a:ext cx="257517" cy="316339"/>
      </dsp:txXfrm>
    </dsp:sp>
    <dsp:sp modelId="{4C5FADE2-9E4F-43E5-A3F8-C88FA8F28F9C}">
      <dsp:nvSpPr>
        <dsp:cNvPr id="0" name=""/>
        <dsp:cNvSpPr/>
      </dsp:nvSpPr>
      <dsp:spPr>
        <a:xfrm>
          <a:off x="6281035" y="719052"/>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Retail</a:t>
          </a:r>
          <a:endParaRPr lang="en-US" sz="2000" kern="1200" dirty="0"/>
        </a:p>
      </dsp:txBody>
      <dsp:txXfrm>
        <a:off x="6485419" y="923436"/>
        <a:ext cx="986851" cy="986851"/>
      </dsp:txXfrm>
    </dsp:sp>
    <dsp:sp modelId="{445B91BC-2019-4A8F-AF38-DA13D5A77BA5}">
      <dsp:nvSpPr>
        <dsp:cNvPr id="0" name=""/>
        <dsp:cNvSpPr/>
      </dsp:nvSpPr>
      <dsp:spPr>
        <a:xfrm>
          <a:off x="6435290" y="2832727"/>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IN" sz="2200" kern="1200"/>
        </a:p>
      </dsp:txBody>
      <dsp:txXfrm>
        <a:off x="6435290" y="2938174"/>
        <a:ext cx="257517" cy="316339"/>
      </dsp:txXfrm>
    </dsp:sp>
    <dsp:sp modelId="{2D5241E9-7BAF-4351-B8FF-FECD5CBC9176}">
      <dsp:nvSpPr>
        <dsp:cNvPr id="0" name=""/>
        <dsp:cNvSpPr/>
      </dsp:nvSpPr>
      <dsp:spPr>
        <a:xfrm>
          <a:off x="6976700" y="2398534"/>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smtClean="0"/>
            <a:t>BFSI</a:t>
          </a:r>
          <a:endParaRPr lang="en-US" sz="2000" kern="1200" dirty="0"/>
        </a:p>
      </dsp:txBody>
      <dsp:txXfrm>
        <a:off x="7181084" y="2602918"/>
        <a:ext cx="986851" cy="986851"/>
      </dsp:txXfrm>
    </dsp:sp>
    <dsp:sp modelId="{9C3501C1-98A0-4D13-9F5A-07DA4007D4F4}">
      <dsp:nvSpPr>
        <dsp:cNvPr id="0" name=""/>
        <dsp:cNvSpPr/>
      </dsp:nvSpPr>
      <dsp:spPr>
        <a:xfrm rot="2700000">
          <a:off x="6048710" y="3766014"/>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6064872" y="3832441"/>
        <a:ext cx="257517" cy="316339"/>
      </dsp:txXfrm>
    </dsp:sp>
    <dsp:sp modelId="{12139522-43FE-4F1B-9CE8-72AD1D770E8F}">
      <dsp:nvSpPr>
        <dsp:cNvPr id="0" name=""/>
        <dsp:cNvSpPr/>
      </dsp:nvSpPr>
      <dsp:spPr>
        <a:xfrm>
          <a:off x="6281035" y="4078016"/>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Health Care</a:t>
          </a:r>
          <a:endParaRPr lang="en-US" sz="2000" kern="1200" dirty="0"/>
        </a:p>
      </dsp:txBody>
      <dsp:txXfrm>
        <a:off x="6485419" y="4282400"/>
        <a:ext cx="986851" cy="986851"/>
      </dsp:txXfrm>
    </dsp:sp>
    <dsp:sp modelId="{DC71BD6F-0FFB-40AC-BAB1-71B3E4BD3F3D}">
      <dsp:nvSpPr>
        <dsp:cNvPr id="0" name=""/>
        <dsp:cNvSpPr/>
      </dsp:nvSpPr>
      <dsp:spPr>
        <a:xfrm rot="5400000">
          <a:off x="5115422" y="4152594"/>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70604" y="4202859"/>
        <a:ext cx="257517" cy="316339"/>
      </dsp:txXfrm>
    </dsp:sp>
    <dsp:sp modelId="{DEA0E4E1-30B3-4B3E-89EE-43965E2B932B}">
      <dsp:nvSpPr>
        <dsp:cNvPr id="0" name=""/>
        <dsp:cNvSpPr/>
      </dsp:nvSpPr>
      <dsp:spPr>
        <a:xfrm>
          <a:off x="4601553" y="4773680"/>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Utilities</a:t>
          </a:r>
          <a:endParaRPr lang="en-US" sz="2000" kern="1200" dirty="0"/>
        </a:p>
      </dsp:txBody>
      <dsp:txXfrm>
        <a:off x="4805937" y="4978064"/>
        <a:ext cx="986851" cy="986851"/>
      </dsp:txXfrm>
    </dsp:sp>
    <dsp:sp modelId="{18375920-8129-4D05-90AC-63526DDAD311}">
      <dsp:nvSpPr>
        <dsp:cNvPr id="0" name=""/>
        <dsp:cNvSpPr/>
      </dsp:nvSpPr>
      <dsp:spPr>
        <a:xfrm rot="8100000">
          <a:off x="4182135" y="3766014"/>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276337" y="3832441"/>
        <a:ext cx="257517" cy="316339"/>
      </dsp:txXfrm>
    </dsp:sp>
    <dsp:sp modelId="{E7D834AF-774B-48C4-AD06-CFB5C8A6564C}">
      <dsp:nvSpPr>
        <dsp:cNvPr id="0" name=""/>
        <dsp:cNvSpPr/>
      </dsp:nvSpPr>
      <dsp:spPr>
        <a:xfrm>
          <a:off x="2922071" y="4078016"/>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OEM</a:t>
          </a:r>
          <a:endParaRPr lang="en-US" sz="2000" kern="1200" dirty="0"/>
        </a:p>
      </dsp:txBody>
      <dsp:txXfrm>
        <a:off x="3126455" y="4282400"/>
        <a:ext cx="986851" cy="986851"/>
      </dsp:txXfrm>
    </dsp:sp>
    <dsp:sp modelId="{F2E04E61-549E-44B6-AE25-3B97E516A460}">
      <dsp:nvSpPr>
        <dsp:cNvPr id="0" name=""/>
        <dsp:cNvSpPr/>
      </dsp:nvSpPr>
      <dsp:spPr>
        <a:xfrm rot="10800000">
          <a:off x="3795555" y="2832727"/>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905919" y="2938174"/>
        <a:ext cx="257517" cy="316339"/>
      </dsp:txXfrm>
    </dsp:sp>
    <dsp:sp modelId="{D678CA06-9B4E-437F-BBAE-30167B80B931}">
      <dsp:nvSpPr>
        <dsp:cNvPr id="0" name=""/>
        <dsp:cNvSpPr/>
      </dsp:nvSpPr>
      <dsp:spPr>
        <a:xfrm>
          <a:off x="2226407" y="2398534"/>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Telco</a:t>
          </a:r>
          <a:endParaRPr lang="en-US" sz="2000" kern="1200" dirty="0"/>
        </a:p>
      </dsp:txBody>
      <dsp:txXfrm>
        <a:off x="2430791" y="2602918"/>
        <a:ext cx="986851" cy="986851"/>
      </dsp:txXfrm>
    </dsp:sp>
    <dsp:sp modelId="{EF5EBC78-5A75-4169-9B6B-014A6E621CC8}">
      <dsp:nvSpPr>
        <dsp:cNvPr id="0" name=""/>
        <dsp:cNvSpPr/>
      </dsp:nvSpPr>
      <dsp:spPr>
        <a:xfrm rot="13500000">
          <a:off x="4182135" y="1899439"/>
          <a:ext cx="367881" cy="5272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276337" y="2043906"/>
        <a:ext cx="257517" cy="316339"/>
      </dsp:txXfrm>
    </dsp:sp>
    <dsp:sp modelId="{D7461A16-C849-4979-A114-8F8D7AB05625}">
      <dsp:nvSpPr>
        <dsp:cNvPr id="0" name=""/>
        <dsp:cNvSpPr/>
      </dsp:nvSpPr>
      <dsp:spPr>
        <a:xfrm>
          <a:off x="2922071" y="719052"/>
          <a:ext cx="1395619" cy="1395619"/>
        </a:xfrm>
        <a:prstGeom prst="ellipse">
          <a:avLst/>
        </a:prstGeom>
        <a:solidFill>
          <a:srgbClr val="4E82BE"/>
        </a:solid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IT SI</a:t>
          </a:r>
          <a:endParaRPr lang="en-US" sz="2000" kern="1200" dirty="0"/>
        </a:p>
      </dsp:txBody>
      <dsp:txXfrm>
        <a:off x="3126455" y="923436"/>
        <a:ext cx="986851" cy="986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56D44-C3AB-47BB-B59B-9C0D4ADB482E}">
      <dsp:nvSpPr>
        <dsp:cNvPr id="0" name=""/>
        <dsp:cNvSpPr/>
      </dsp:nvSpPr>
      <dsp:spPr>
        <a:xfrm>
          <a:off x="2940945" y="1763289"/>
          <a:ext cx="2241216" cy="1938743"/>
        </a:xfrm>
        <a:prstGeom prst="hexagon">
          <a:avLst>
            <a:gd name="adj" fmla="val 28570"/>
            <a:gd name="vf" fmla="val 115470"/>
          </a:avLst>
        </a:prstGeom>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IN" sz="2000" b="1" kern="1200" dirty="0" smtClean="0">
              <a:latin typeface="Segoe UI Light" panose="020B0502040204020203" pitchFamily="34" charset="0"/>
              <a:cs typeface="Segoe UI Light" panose="020B0502040204020203" pitchFamily="34" charset="0"/>
            </a:rPr>
            <a:t>CROSSCODE CIMS Platform</a:t>
          </a:r>
          <a:endParaRPr lang="en-IN" sz="2000" b="1" kern="1200" dirty="0">
            <a:latin typeface="Segoe UI Light" panose="020B0502040204020203" pitchFamily="34" charset="0"/>
            <a:cs typeface="Segoe UI Light" panose="020B0502040204020203" pitchFamily="34" charset="0"/>
          </a:endParaRPr>
        </a:p>
      </dsp:txBody>
      <dsp:txXfrm>
        <a:off x="3312346" y="2084566"/>
        <a:ext cx="1498414" cy="1296189"/>
      </dsp:txXfrm>
    </dsp:sp>
    <dsp:sp modelId="{0D99C827-59D9-4177-B005-D539D2CCD69A}">
      <dsp:nvSpPr>
        <dsp:cNvPr id="0" name=""/>
        <dsp:cNvSpPr/>
      </dsp:nvSpPr>
      <dsp:spPr>
        <a:xfrm rot="6949396">
          <a:off x="4344378" y="835731"/>
          <a:ext cx="845604" cy="728600"/>
        </a:xfrm>
        <a:prstGeom prst="upArrow">
          <a:avLst/>
        </a:prstGeom>
        <a:solidFill>
          <a:schemeClr val="bg1"/>
        </a:solidFill>
        <a:ln>
          <a:noFill/>
        </a:ln>
        <a:effectLst/>
      </dsp:spPr>
      <dsp:style>
        <a:lnRef idx="0">
          <a:scrgbClr r="0" g="0" b="0"/>
        </a:lnRef>
        <a:fillRef idx="1">
          <a:scrgbClr r="0" g="0" b="0"/>
        </a:fillRef>
        <a:effectRef idx="0">
          <a:scrgbClr r="0" g="0" b="0"/>
        </a:effectRef>
        <a:fontRef idx="minor"/>
      </dsp:style>
    </dsp:sp>
    <dsp:sp modelId="{A6F4341F-8091-43CD-A5CE-89E413587634}">
      <dsp:nvSpPr>
        <dsp:cNvPr id="0" name=""/>
        <dsp:cNvSpPr/>
      </dsp:nvSpPr>
      <dsp:spPr>
        <a:xfrm>
          <a:off x="3147394" y="0"/>
          <a:ext cx="1836661" cy="1588927"/>
        </a:xfrm>
        <a:prstGeom prst="hexagon">
          <a:avLst>
            <a:gd name="adj" fmla="val 28570"/>
            <a:gd name="vf" fmla="val 115470"/>
          </a:avLst>
        </a:prstGeom>
        <a:solidFill>
          <a:srgbClr val="4E82BE"/>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latin typeface="Segoe UI Light" panose="020B0502040204020203" pitchFamily="34" charset="0"/>
              <a:cs typeface="Segoe UI Light" panose="020B0502040204020203" pitchFamily="34" charset="0"/>
            </a:rPr>
            <a:t>Voice logger</a:t>
          </a:r>
          <a:endParaRPr lang="en-IN" sz="1600" kern="1200" dirty="0">
            <a:latin typeface="Segoe UI Light" panose="020B0502040204020203" pitchFamily="34" charset="0"/>
            <a:cs typeface="Segoe UI Light" panose="020B0502040204020203" pitchFamily="34" charset="0"/>
          </a:endParaRPr>
        </a:p>
      </dsp:txBody>
      <dsp:txXfrm>
        <a:off x="3451768" y="263319"/>
        <a:ext cx="1227913" cy="1062289"/>
      </dsp:txXfrm>
    </dsp:sp>
    <dsp:sp modelId="{90D5E3C7-796E-4244-9960-78DB830A6432}">
      <dsp:nvSpPr>
        <dsp:cNvPr id="0" name=""/>
        <dsp:cNvSpPr/>
      </dsp:nvSpPr>
      <dsp:spPr>
        <a:xfrm rot="10800000">
          <a:off x="5331264" y="2197825"/>
          <a:ext cx="845604" cy="728600"/>
        </a:xfrm>
        <a:prstGeom prst="upArrow">
          <a:avLst/>
        </a:prstGeom>
        <a:solidFill>
          <a:schemeClr val="bg1"/>
        </a:solidFill>
        <a:ln>
          <a:noFill/>
        </a:ln>
        <a:effectLst/>
      </dsp:spPr>
      <dsp:style>
        <a:lnRef idx="0">
          <a:scrgbClr r="0" g="0" b="0"/>
        </a:lnRef>
        <a:fillRef idx="1">
          <a:scrgbClr r="0" g="0" b="0"/>
        </a:fillRef>
        <a:effectRef idx="0">
          <a:scrgbClr r="0" g="0" b="0"/>
        </a:effectRef>
        <a:fontRef idx="minor"/>
      </dsp:style>
    </dsp:sp>
    <dsp:sp modelId="{40CCC179-B8D9-4E03-A9B5-EF66C397665B}">
      <dsp:nvSpPr>
        <dsp:cNvPr id="0" name=""/>
        <dsp:cNvSpPr/>
      </dsp:nvSpPr>
      <dsp:spPr>
        <a:xfrm>
          <a:off x="4831826" y="977297"/>
          <a:ext cx="1836661" cy="1588927"/>
        </a:xfrm>
        <a:prstGeom prst="hexagon">
          <a:avLst>
            <a:gd name="adj" fmla="val 28570"/>
            <a:gd name="vf" fmla="val 115470"/>
          </a:avLst>
        </a:prstGeom>
        <a:solidFill>
          <a:srgbClr val="4E82BE"/>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latin typeface="Segoe UI Light" panose="020B0502040204020203" pitchFamily="34" charset="0"/>
              <a:cs typeface="Segoe UI Light" panose="020B0502040204020203" pitchFamily="34" charset="0"/>
            </a:rPr>
            <a:t>IVRS</a:t>
          </a:r>
          <a:endParaRPr lang="en-IN" sz="1600" kern="1200" dirty="0">
            <a:latin typeface="Segoe UI Light" panose="020B0502040204020203" pitchFamily="34" charset="0"/>
            <a:cs typeface="Segoe UI Light" panose="020B0502040204020203" pitchFamily="34" charset="0"/>
          </a:endParaRPr>
        </a:p>
      </dsp:txBody>
      <dsp:txXfrm>
        <a:off x="5136200" y="1240616"/>
        <a:ext cx="1227913" cy="1062289"/>
      </dsp:txXfrm>
    </dsp:sp>
    <dsp:sp modelId="{2634FC8D-A2A6-468F-BCDF-ABB4628DCD5D}">
      <dsp:nvSpPr>
        <dsp:cNvPr id="0" name=""/>
        <dsp:cNvSpPr/>
      </dsp:nvSpPr>
      <dsp:spPr>
        <a:xfrm rot="14444077">
          <a:off x="4645709" y="3735374"/>
          <a:ext cx="845604" cy="728600"/>
        </a:xfrm>
        <a:prstGeom prst="upArrow">
          <a:avLst/>
        </a:prstGeom>
        <a:solidFill>
          <a:schemeClr val="bg1"/>
        </a:solidFill>
        <a:ln>
          <a:noFill/>
        </a:ln>
        <a:effectLst/>
      </dsp:spPr>
      <dsp:style>
        <a:lnRef idx="0">
          <a:scrgbClr r="0" g="0" b="0"/>
        </a:lnRef>
        <a:fillRef idx="1">
          <a:scrgbClr r="0" g="0" b="0"/>
        </a:fillRef>
        <a:effectRef idx="0">
          <a:scrgbClr r="0" g="0" b="0"/>
        </a:effectRef>
        <a:fontRef idx="minor"/>
      </dsp:style>
    </dsp:sp>
    <dsp:sp modelId="{73001AE3-24C2-4CC9-AAA4-4F6D1EE5EF4B}">
      <dsp:nvSpPr>
        <dsp:cNvPr id="0" name=""/>
        <dsp:cNvSpPr/>
      </dsp:nvSpPr>
      <dsp:spPr>
        <a:xfrm>
          <a:off x="4831826" y="2898549"/>
          <a:ext cx="1836661" cy="1588927"/>
        </a:xfrm>
        <a:prstGeom prst="hexagon">
          <a:avLst>
            <a:gd name="adj" fmla="val 28570"/>
            <a:gd name="vf" fmla="val 115470"/>
          </a:avLst>
        </a:prstGeom>
        <a:solidFill>
          <a:srgbClr val="4E82BE"/>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latin typeface="Segoe UI Light" panose="020B0502040204020203" pitchFamily="34" charset="0"/>
              <a:cs typeface="Segoe UI Light" panose="020B0502040204020203" pitchFamily="34" charset="0"/>
            </a:rPr>
            <a:t>Dialer</a:t>
          </a:r>
          <a:endParaRPr lang="en-IN" sz="1600" kern="1200" dirty="0">
            <a:latin typeface="Segoe UI Light" panose="020B0502040204020203" pitchFamily="34" charset="0"/>
            <a:cs typeface="Segoe UI Light" panose="020B0502040204020203" pitchFamily="34" charset="0"/>
          </a:endParaRPr>
        </a:p>
      </dsp:txBody>
      <dsp:txXfrm>
        <a:off x="5136200" y="3161868"/>
        <a:ext cx="1227913" cy="1062289"/>
      </dsp:txXfrm>
    </dsp:sp>
    <dsp:sp modelId="{2E763215-061B-465A-B4C1-DF75A2856A61}">
      <dsp:nvSpPr>
        <dsp:cNvPr id="0" name=""/>
        <dsp:cNvSpPr/>
      </dsp:nvSpPr>
      <dsp:spPr>
        <a:xfrm rot="18035684">
          <a:off x="2945116" y="3894977"/>
          <a:ext cx="845604" cy="728600"/>
        </a:xfrm>
        <a:prstGeom prst="upArrow">
          <a:avLst/>
        </a:prstGeom>
        <a:solidFill>
          <a:schemeClr val="bg1"/>
        </a:solidFill>
        <a:ln>
          <a:noFill/>
        </a:ln>
        <a:effectLst/>
      </dsp:spPr>
      <dsp:style>
        <a:lnRef idx="0">
          <a:scrgbClr r="0" g="0" b="0"/>
        </a:lnRef>
        <a:fillRef idx="1">
          <a:scrgbClr r="0" g="0" b="0"/>
        </a:fillRef>
        <a:effectRef idx="0">
          <a:scrgbClr r="0" g="0" b="0"/>
        </a:effectRef>
        <a:fontRef idx="minor"/>
      </dsp:style>
    </dsp:sp>
    <dsp:sp modelId="{B8A5967B-6BA5-4E56-B42A-6F78FAF31E0D}">
      <dsp:nvSpPr>
        <dsp:cNvPr id="0" name=""/>
        <dsp:cNvSpPr/>
      </dsp:nvSpPr>
      <dsp:spPr>
        <a:xfrm>
          <a:off x="3147394" y="3876940"/>
          <a:ext cx="1836661" cy="1588927"/>
        </a:xfrm>
        <a:prstGeom prst="hexagon">
          <a:avLst>
            <a:gd name="adj" fmla="val 28570"/>
            <a:gd name="vf" fmla="val 115470"/>
          </a:avLst>
        </a:prstGeom>
        <a:solidFill>
          <a:srgbClr val="4E82BE"/>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latin typeface="Segoe UI Light" panose="020B0502040204020203" pitchFamily="34" charset="0"/>
              <a:cs typeface="Segoe UI Light" panose="020B0502040204020203" pitchFamily="34" charset="0"/>
            </a:rPr>
            <a:t>Manager Tools</a:t>
          </a:r>
          <a:endParaRPr lang="en-IN" sz="1600" kern="1200" dirty="0">
            <a:latin typeface="Segoe UI Light" panose="020B0502040204020203" pitchFamily="34" charset="0"/>
            <a:cs typeface="Segoe UI Light" panose="020B0502040204020203" pitchFamily="34" charset="0"/>
          </a:endParaRPr>
        </a:p>
      </dsp:txBody>
      <dsp:txXfrm>
        <a:off x="3451768" y="4140259"/>
        <a:ext cx="1227913" cy="1062289"/>
      </dsp:txXfrm>
    </dsp:sp>
    <dsp:sp modelId="{8775DC6A-F3DA-4666-8B00-01D985C477D9}">
      <dsp:nvSpPr>
        <dsp:cNvPr id="0" name=""/>
        <dsp:cNvSpPr/>
      </dsp:nvSpPr>
      <dsp:spPr>
        <a:xfrm>
          <a:off x="1942068" y="2533429"/>
          <a:ext cx="845604" cy="728600"/>
        </a:xfrm>
        <a:prstGeom prst="upArrow">
          <a:avLst/>
        </a:prstGeom>
        <a:solidFill>
          <a:schemeClr val="bg1"/>
        </a:solidFill>
        <a:ln>
          <a:noFill/>
        </a:ln>
        <a:effectLst/>
      </dsp:spPr>
      <dsp:style>
        <a:lnRef idx="0">
          <a:scrgbClr r="0" g="0" b="0"/>
        </a:lnRef>
        <a:fillRef idx="1">
          <a:scrgbClr r="0" g="0" b="0"/>
        </a:fillRef>
        <a:effectRef idx="0">
          <a:scrgbClr r="0" g="0" b="0"/>
        </a:effectRef>
        <a:fontRef idx="minor"/>
      </dsp:style>
    </dsp:sp>
    <dsp:sp modelId="{F967D4BE-0EB5-4296-AB22-6CA79DE661C0}">
      <dsp:nvSpPr>
        <dsp:cNvPr id="0" name=""/>
        <dsp:cNvSpPr/>
      </dsp:nvSpPr>
      <dsp:spPr>
        <a:xfrm>
          <a:off x="1455142" y="2899642"/>
          <a:ext cx="1836661" cy="1588927"/>
        </a:xfrm>
        <a:prstGeom prst="hexagon">
          <a:avLst>
            <a:gd name="adj" fmla="val 28570"/>
            <a:gd name="vf" fmla="val 115470"/>
          </a:avLst>
        </a:prstGeom>
        <a:solidFill>
          <a:srgbClr val="4E82BE"/>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latin typeface="Segoe UI Light" panose="020B0502040204020203" pitchFamily="34" charset="0"/>
              <a:cs typeface="Segoe UI Light" panose="020B0502040204020203" pitchFamily="34" charset="0"/>
            </a:rPr>
            <a:t>CRM Adapter</a:t>
          </a:r>
          <a:endParaRPr lang="en-IN" sz="1600" kern="1200" dirty="0">
            <a:latin typeface="Segoe UI Light" panose="020B0502040204020203" pitchFamily="34" charset="0"/>
            <a:cs typeface="Segoe UI Light" panose="020B0502040204020203" pitchFamily="34" charset="0"/>
          </a:endParaRPr>
        </a:p>
      </dsp:txBody>
      <dsp:txXfrm>
        <a:off x="1759516" y="3162961"/>
        <a:ext cx="1227913" cy="1062289"/>
      </dsp:txXfrm>
    </dsp:sp>
    <dsp:sp modelId="{D054F4B5-A0DF-4C81-9342-BEF65A686BF0}">
      <dsp:nvSpPr>
        <dsp:cNvPr id="0" name=""/>
        <dsp:cNvSpPr/>
      </dsp:nvSpPr>
      <dsp:spPr>
        <a:xfrm>
          <a:off x="1455142" y="975110"/>
          <a:ext cx="1836661" cy="1588927"/>
        </a:xfrm>
        <a:prstGeom prst="hexagon">
          <a:avLst>
            <a:gd name="adj" fmla="val 28570"/>
            <a:gd name="vf" fmla="val 115470"/>
          </a:avLst>
        </a:prstGeom>
        <a:solidFill>
          <a:srgbClr val="4E82BE"/>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kern="1200" dirty="0" smtClean="0">
              <a:latin typeface="Segoe UI Light" panose="020B0502040204020203" pitchFamily="34" charset="0"/>
              <a:cs typeface="Segoe UI Light" panose="020B0502040204020203" pitchFamily="34" charset="0"/>
            </a:rPr>
            <a:t>Multi-media</a:t>
          </a:r>
          <a:endParaRPr lang="en-IN" sz="1600" kern="1200" dirty="0">
            <a:latin typeface="Segoe UI Light" panose="020B0502040204020203" pitchFamily="34" charset="0"/>
            <a:cs typeface="Segoe UI Light" panose="020B0502040204020203" pitchFamily="34" charset="0"/>
          </a:endParaRPr>
        </a:p>
      </dsp:txBody>
      <dsp:txXfrm>
        <a:off x="1759516" y="1238429"/>
        <a:ext cx="1227913" cy="1062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5A162-E2D1-4383-ACE3-C29CF8F9D4F1}">
      <dsp:nvSpPr>
        <dsp:cNvPr id="0" name=""/>
        <dsp:cNvSpPr/>
      </dsp:nvSpPr>
      <dsp:spPr>
        <a:xfrm>
          <a:off x="2006633" y="206690"/>
          <a:ext cx="4102012" cy="142457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B0CD31-6C50-4139-9717-AB324667DA8F}">
      <dsp:nvSpPr>
        <dsp:cNvPr id="0" name=""/>
        <dsp:cNvSpPr/>
      </dsp:nvSpPr>
      <dsp:spPr>
        <a:xfrm>
          <a:off x="3666518" y="3694991"/>
          <a:ext cx="794963" cy="508776"/>
        </a:xfrm>
        <a:prstGeom prst="downArrow">
          <a:avLst/>
        </a:prstGeom>
        <a:solidFill>
          <a:schemeClr val="accent1">
            <a:tint val="6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794C4-9B14-42EC-8BF2-69B58E8E81FA}">
      <dsp:nvSpPr>
        <dsp:cNvPr id="0" name=""/>
        <dsp:cNvSpPr/>
      </dsp:nvSpPr>
      <dsp:spPr>
        <a:xfrm>
          <a:off x="2156086" y="4102012"/>
          <a:ext cx="3815826" cy="953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IN" sz="3300" kern="1200" dirty="0" smtClean="0"/>
            <a:t>Crosscode Edge</a:t>
          </a:r>
          <a:endParaRPr lang="en-IN" sz="3300" kern="1200" dirty="0"/>
        </a:p>
      </dsp:txBody>
      <dsp:txXfrm>
        <a:off x="2156086" y="4102012"/>
        <a:ext cx="3815826" cy="953956"/>
      </dsp:txXfrm>
    </dsp:sp>
    <dsp:sp modelId="{FD5F3E50-8A86-43A2-A211-CAF190ABD526}">
      <dsp:nvSpPr>
        <dsp:cNvPr id="0" name=""/>
        <dsp:cNvSpPr/>
      </dsp:nvSpPr>
      <dsp:spPr>
        <a:xfrm>
          <a:off x="3497985" y="1741288"/>
          <a:ext cx="1430934" cy="143093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N" sz="1500" kern="1200" dirty="0" smtClean="0"/>
            <a:t>Commercial model</a:t>
          </a:r>
          <a:endParaRPr lang="en-IN" sz="1500" kern="1200" dirty="0"/>
        </a:p>
      </dsp:txBody>
      <dsp:txXfrm>
        <a:off x="3707540" y="1950843"/>
        <a:ext cx="1011824" cy="1011824"/>
      </dsp:txXfrm>
    </dsp:sp>
    <dsp:sp modelId="{0157BC68-0EAA-45AF-9A35-3660C790BD7D}">
      <dsp:nvSpPr>
        <dsp:cNvPr id="0" name=""/>
        <dsp:cNvSpPr/>
      </dsp:nvSpPr>
      <dsp:spPr>
        <a:xfrm>
          <a:off x="2474072" y="667769"/>
          <a:ext cx="1430934" cy="143093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N" sz="1500" kern="1200" dirty="0" smtClean="0"/>
            <a:t>Support &amp; Services</a:t>
          </a:r>
          <a:endParaRPr lang="en-IN" sz="1500" kern="1200" dirty="0"/>
        </a:p>
      </dsp:txBody>
      <dsp:txXfrm>
        <a:off x="2683627" y="877324"/>
        <a:ext cx="1011824" cy="1011824"/>
      </dsp:txXfrm>
    </dsp:sp>
    <dsp:sp modelId="{D61B034E-40C4-43C4-A42F-86E80D2C68EA}">
      <dsp:nvSpPr>
        <dsp:cNvPr id="0" name=""/>
        <dsp:cNvSpPr/>
      </dsp:nvSpPr>
      <dsp:spPr>
        <a:xfrm>
          <a:off x="3936805" y="321801"/>
          <a:ext cx="1430934" cy="143093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IN" sz="1500" kern="1200" dirty="0" smtClean="0"/>
            <a:t>Capabilities</a:t>
          </a:r>
          <a:endParaRPr lang="en-IN" sz="1500" kern="1200" dirty="0"/>
        </a:p>
      </dsp:txBody>
      <dsp:txXfrm>
        <a:off x="4146360" y="531356"/>
        <a:ext cx="1011824" cy="1011824"/>
      </dsp:txXfrm>
    </dsp:sp>
    <dsp:sp modelId="{36FE1CE5-2A71-4A93-87BD-E4DA746174F9}">
      <dsp:nvSpPr>
        <dsp:cNvPr id="0" name=""/>
        <dsp:cNvSpPr/>
      </dsp:nvSpPr>
      <dsp:spPr>
        <a:xfrm>
          <a:off x="1838101" y="31798"/>
          <a:ext cx="4451797" cy="3561437"/>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8234778-D4D2-42C3-B26B-804ED833A65D}" type="datetimeFigureOut">
              <a:rPr lang="en-IN" smtClean="0"/>
              <a:pPr/>
              <a:t>26-06-2019</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C556C32-1722-4DCF-B128-BA939EE21DF0}" type="slidenum">
              <a:rPr lang="en-IN" smtClean="0"/>
              <a:pPr/>
              <a:t>‹#›</a:t>
            </a:fld>
            <a:endParaRPr lang="en-IN"/>
          </a:p>
        </p:txBody>
      </p:sp>
    </p:spTree>
    <p:extLst>
      <p:ext uri="{BB962C8B-B14F-4D97-AF65-F5344CB8AC3E}">
        <p14:creationId xmlns:p14="http://schemas.microsoft.com/office/powerpoint/2010/main" val="20603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556C32-1722-4DCF-B128-BA939EE21DF0}" type="slidenum">
              <a:rPr lang="en-IN" smtClean="0"/>
              <a:pPr/>
              <a:t>1</a:t>
            </a:fld>
            <a:endParaRPr lang="en-IN"/>
          </a:p>
        </p:txBody>
      </p:sp>
    </p:spTree>
    <p:extLst>
      <p:ext uri="{BB962C8B-B14F-4D97-AF65-F5344CB8AC3E}">
        <p14:creationId xmlns:p14="http://schemas.microsoft.com/office/powerpoint/2010/main" val="303125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4E82B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9270263" y="761999"/>
            <a:ext cx="2925318" cy="390824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F5F757-6D02-40AD-9E07-F5C95253A760}" type="datetime1">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66476-1630-4BA4-A3CA-C06146EDB60A}" type="datetime1">
              <a:rPr lang="en-US" smtClean="0"/>
              <a:pPr/>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B90A91-F8CF-48DC-8642-D21072FC6CD5}" type="datetime1">
              <a:rPr lang="en-US" smtClean="0"/>
              <a:pPr/>
              <a:t>6/26/2019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4D4B17-6BA7-49CC-B5E9-0BD31C6BF3B7}" type="datetime1">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8" name="Rectangle 7"/>
          <p:cNvSpPr/>
          <p:nvPr userDrawn="1"/>
        </p:nvSpPr>
        <p:spPr>
          <a:xfrm>
            <a:off x="4864" y="0"/>
            <a:ext cx="8715066" cy="492507"/>
          </a:xfrm>
          <a:prstGeom prst="rect">
            <a:avLst/>
          </a:prstGeom>
          <a:gradFill flip="none" rotWithShape="1">
            <a:gsLst>
              <a:gs pos="61000">
                <a:srgbClr val="4E82BE"/>
              </a:gs>
              <a:gs pos="9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E3C39A-2FD1-447C-A347-CAF6443F33D3}" type="datetime1">
              <a:rPr lang="en-US" smtClean="0"/>
              <a:pPr/>
              <a:t>6/26/2019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79FE5AD-9E92-4237-9F01-D43DC0BBDEC7}" type="datetime1">
              <a:rPr lang="en-US" smtClean="0"/>
              <a:pPr/>
              <a:t>6/26/2019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487EF1CE-527B-4723-9BBA-59BA3A9B24D6}" type="datetime1">
              <a:rPr lang="en-US" smtClean="0"/>
              <a:pPr/>
              <a:t>6/26/2019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F782B0A8-956D-4B5D-B72A-92182FB8B583}" type="datetime1">
              <a:rPr lang="en-US" smtClean="0"/>
              <a:pPr/>
              <a:t>6/26/2019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Rectangle 8"/>
          <p:cNvSpPr/>
          <p:nvPr userDrawn="1"/>
        </p:nvSpPr>
        <p:spPr>
          <a:xfrm>
            <a:off x="4864" y="0"/>
            <a:ext cx="8715066" cy="492507"/>
          </a:xfrm>
          <a:prstGeom prst="rect">
            <a:avLst/>
          </a:prstGeom>
          <a:gradFill flip="none" rotWithShape="1">
            <a:gsLst>
              <a:gs pos="61000">
                <a:srgbClr val="4E82BE"/>
              </a:gs>
              <a:gs pos="9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p:cNvSpPr txBox="1"/>
          <p:nvPr userDrawn="1"/>
        </p:nvSpPr>
        <p:spPr>
          <a:xfrm>
            <a:off x="9183754" y="2"/>
            <a:ext cx="3008244" cy="373237"/>
          </a:xfrm>
          <a:prstGeom prst="rect">
            <a:avLst/>
          </a:prstGeom>
          <a:noFill/>
        </p:spPr>
        <p:txBody>
          <a:bodyPr wrap="square" rtlCol="0">
            <a:spAutoFit/>
          </a:bodyPr>
          <a:lstStyle/>
          <a:p>
            <a:pPr algn="r"/>
            <a:r>
              <a:rPr lang="en-IN" dirty="0" smtClean="0">
                <a:solidFill>
                  <a:schemeClr val="bg1">
                    <a:lumMod val="75000"/>
                  </a:schemeClr>
                </a:solidFill>
              </a:rPr>
              <a:t>www.crosscode.in</a:t>
            </a:r>
            <a:endParaRPr lang="en-IN" dirty="0">
              <a:solidFill>
                <a:schemeClr val="bg1">
                  <a:lumMod val="75000"/>
                </a:scheme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5A01E8-951D-4BAC-9113-008D0B43C0FB}" type="datetime1">
              <a:rPr lang="en-US" smtClean="0"/>
              <a:pPr/>
              <a:t>6/26/2019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9ADF9B1-274F-4B83-9270-2560D3B51596}" type="datetime1">
              <a:rPr lang="en-US" smtClean="0"/>
              <a:pPr/>
              <a:t>6/26/2019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E23D120-D6E3-4EC7-A8A0-D8A13C2D4DB2}" type="datetime1">
              <a:rPr lang="en-US" smtClean="0"/>
              <a:pPr/>
              <a:t>6/26/2019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7FC9E7B-271E-465E-A313-C7FBBFD5EA60}" type="datetime1">
              <a:rPr lang="en-US" smtClean="0"/>
              <a:pPr/>
              <a:t>6/26/2019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gi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smtClean="0">
                <a:latin typeface="Segoe UI Light" panose="020B0502040204020203" pitchFamily="34" charset="0"/>
                <a:cs typeface="Segoe UI Light" panose="020B0502040204020203" pitchFamily="34" charset="0"/>
              </a:rPr>
              <a:t>Crosscode Customer Interaction Management Suite (CIMS)</a:t>
            </a:r>
            <a:endParaRPr lang="en-IN" dirty="0">
              <a:latin typeface="Segoe UI Light" panose="020B0502040204020203" pitchFamily="34" charset="0"/>
              <a:cs typeface="Segoe UI Light" panose="020B0502040204020203" pitchFamily="34" charset="0"/>
            </a:endParaRPr>
          </a:p>
        </p:txBody>
      </p:sp>
      <p:sp>
        <p:nvSpPr>
          <p:cNvPr id="3" name="Subtitle 2"/>
          <p:cNvSpPr>
            <a:spLocks noGrp="1"/>
          </p:cNvSpPr>
          <p:nvPr>
            <p:ph type="subTitle" idx="1"/>
          </p:nvPr>
        </p:nvSpPr>
        <p:spPr/>
        <p:txBody>
          <a:bodyPr>
            <a:normAutofit/>
          </a:bodyPr>
          <a:lstStyle/>
          <a:p>
            <a:r>
              <a:rPr lang="en-IN" dirty="0" smtClean="0">
                <a:latin typeface="Segoe UI Light" panose="020B0502040204020203" pitchFamily="34" charset="0"/>
                <a:cs typeface="Segoe UI Light" panose="020B0502040204020203" pitchFamily="34" charset="0"/>
              </a:rPr>
              <a:t>A complete call center &amp; CTI suite for hosted &amp; on-premise implementation of contact center operations.</a:t>
            </a:r>
            <a:endParaRPr lang="en-IN" dirty="0">
              <a:latin typeface="Segoe UI Light" panose="020B0502040204020203" pitchFamily="34" charset="0"/>
              <a:cs typeface="Segoe UI Light" panose="020B0502040204020203" pitchFamily="34" charset="0"/>
            </a:endParaRPr>
          </a:p>
        </p:txBody>
      </p:sp>
      <p:sp>
        <p:nvSpPr>
          <p:cNvPr id="4" name="Text Box 9"/>
          <p:cNvSpPr txBox="1">
            <a:spLocks noChangeArrowheads="1"/>
          </p:cNvSpPr>
          <p:nvPr/>
        </p:nvSpPr>
        <p:spPr bwMode="auto">
          <a:xfrm>
            <a:off x="0" y="6521450"/>
            <a:ext cx="12192000" cy="336550"/>
          </a:xfrm>
          <a:prstGeom prst="rect">
            <a:avLst/>
          </a:prstGeom>
          <a:noFill/>
          <a:ln w="9525">
            <a:noFill/>
            <a:miter lim="800000"/>
            <a:headEnd/>
            <a:tailEnd/>
          </a:ln>
        </p:spPr>
        <p:txBody>
          <a:bodyPr wrap="square">
            <a:spAutoFit/>
          </a:bodyPr>
          <a:lstStyle/>
          <a:p>
            <a:pPr algn="ctr"/>
            <a:r>
              <a:rPr lang="en-AU" altLang="ja-JP" sz="800" dirty="0">
                <a:solidFill>
                  <a:schemeClr val="bg1">
                    <a:lumMod val="50000"/>
                  </a:schemeClr>
                </a:solidFill>
                <a:latin typeface="Trebuchet MS" pitchFamily="34" charset="0"/>
                <a:ea typeface="MS PGothic" pitchFamily="34" charset="-128"/>
              </a:rPr>
              <a:t>© This document contains confidential and proprietary information of </a:t>
            </a:r>
            <a:r>
              <a:rPr lang="en-AU" altLang="ja-JP" sz="800" dirty="0" smtClean="0">
                <a:solidFill>
                  <a:schemeClr val="bg1">
                    <a:lumMod val="50000"/>
                  </a:schemeClr>
                </a:solidFill>
                <a:latin typeface="Trebuchet MS" pitchFamily="34" charset="0"/>
                <a:ea typeface="MS PGothic" pitchFamily="34" charset="-128"/>
              </a:rPr>
              <a:t>Crosscode Technologies Pvt. Ltd (CTPL). </a:t>
            </a:r>
            <a:r>
              <a:rPr lang="en-AU" altLang="ja-JP" sz="800" dirty="0">
                <a:solidFill>
                  <a:schemeClr val="bg1">
                    <a:lumMod val="50000"/>
                  </a:schemeClr>
                </a:solidFill>
                <a:latin typeface="Trebuchet MS" pitchFamily="34" charset="0"/>
                <a:ea typeface="MS PGothic" pitchFamily="34" charset="-128"/>
              </a:rPr>
              <a:t>It is furnished for evaluation purposes only. Except with the express prior written permission of </a:t>
            </a:r>
            <a:r>
              <a:rPr lang="en-AU" altLang="ja-JP" sz="800" dirty="0" smtClean="0">
                <a:solidFill>
                  <a:schemeClr val="bg1">
                    <a:lumMod val="50000"/>
                  </a:schemeClr>
                </a:solidFill>
                <a:latin typeface="Trebuchet MS" pitchFamily="34" charset="0"/>
                <a:ea typeface="MS PGothic" pitchFamily="34" charset="-128"/>
              </a:rPr>
              <a:t>CTPL, </a:t>
            </a:r>
            <a:r>
              <a:rPr lang="en-AU" altLang="ja-JP" sz="800" dirty="0">
                <a:solidFill>
                  <a:schemeClr val="bg1">
                    <a:lumMod val="50000"/>
                  </a:schemeClr>
                </a:solidFill>
                <a:latin typeface="Trebuchet MS" pitchFamily="34" charset="0"/>
                <a:ea typeface="MS PGothic" pitchFamily="34" charset="-128"/>
              </a:rPr>
              <a:t>this document and the information contained herein may not be published, disclosed, or used for any other purpose.</a:t>
            </a:r>
            <a:endParaRPr lang="en-US" sz="800" dirty="0">
              <a:solidFill>
                <a:schemeClr val="bg1">
                  <a:lumMod val="50000"/>
                </a:schemeClr>
              </a:solidFill>
              <a:latin typeface="Trebuchet MS" pitchFamily="34" charset="0"/>
            </a:endParaRPr>
          </a:p>
        </p:txBody>
      </p:sp>
      <p:sp>
        <p:nvSpPr>
          <p:cNvPr id="7" name="Subtitle 2"/>
          <p:cNvSpPr txBox="1">
            <a:spLocks/>
          </p:cNvSpPr>
          <p:nvPr/>
        </p:nvSpPr>
        <p:spPr>
          <a:xfrm>
            <a:off x="9388355" y="3454782"/>
            <a:ext cx="2803645" cy="914400"/>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Submitted by: </a:t>
            </a:r>
          </a:p>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Crosscode Technologies </a:t>
            </a:r>
            <a:r>
              <a:rPr lang="en-IN" sz="1400" dirty="0" err="1" smtClean="0">
                <a:solidFill>
                  <a:schemeClr val="bg1">
                    <a:lumMod val="50000"/>
                  </a:schemeClr>
                </a:solidFill>
                <a:latin typeface="Segoe UI Light" panose="020B0502040204020203" pitchFamily="34" charset="0"/>
                <a:cs typeface="Segoe UI Light" panose="020B0502040204020203" pitchFamily="34" charset="0"/>
              </a:rPr>
              <a:t>Pvt.</a:t>
            </a:r>
            <a:r>
              <a:rPr lang="en-IN" sz="1400" dirty="0" smtClean="0">
                <a:solidFill>
                  <a:schemeClr val="bg1">
                    <a:lumMod val="50000"/>
                  </a:schemeClr>
                </a:solidFill>
                <a:latin typeface="Segoe UI Light" panose="020B0502040204020203" pitchFamily="34" charset="0"/>
                <a:cs typeface="Segoe UI Light" panose="020B0502040204020203" pitchFamily="34" charset="0"/>
              </a:rPr>
              <a:t> Ltd.,</a:t>
            </a:r>
          </a:p>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Email – arindam@crosscode.in</a:t>
            </a:r>
          </a:p>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Call - +91.99169.65415</a:t>
            </a:r>
            <a:endParaRPr lang="en-IN" sz="14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1234" y="5374902"/>
            <a:ext cx="2980765" cy="765048"/>
          </a:xfrm>
          <a:prstGeom prst="rect">
            <a:avLst/>
          </a:prstGeom>
        </p:spPr>
      </p:pic>
    </p:spTree>
    <p:extLst>
      <p:ext uri="{BB962C8B-B14F-4D97-AF65-F5344CB8AC3E}">
        <p14:creationId xmlns:p14="http://schemas.microsoft.com/office/powerpoint/2010/main" val="3365483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Server sizing &amp; requirements</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10</a:t>
            </a:fld>
            <a:endParaRPr lang="en-US" dirty="0"/>
          </a:p>
        </p:txBody>
      </p:sp>
      <p:graphicFrame>
        <p:nvGraphicFramePr>
          <p:cNvPr id="5" name="Table Placeholder 4"/>
          <p:cNvGraphicFramePr>
            <a:graphicFrameLocks/>
          </p:cNvGraphicFramePr>
          <p:nvPr>
            <p:extLst>
              <p:ext uri="{D42A27DB-BD31-4B8C-83A1-F6EECF244321}">
                <p14:modId xmlns:p14="http://schemas.microsoft.com/office/powerpoint/2010/main" val="3332294050"/>
              </p:ext>
            </p:extLst>
          </p:nvPr>
        </p:nvGraphicFramePr>
        <p:xfrm>
          <a:off x="473074" y="1066800"/>
          <a:ext cx="11212419" cy="2595880"/>
        </p:xfrm>
        <a:graphic>
          <a:graphicData uri="http://schemas.openxmlformats.org/drawingml/2006/table">
            <a:tbl>
              <a:tblPr firstRow="1" bandRow="1">
                <a:tableStyleId>{5C22544A-7EE6-4342-B048-85BDC9FD1C3A}</a:tableStyleId>
              </a:tblPr>
              <a:tblGrid>
                <a:gridCol w="3321714"/>
                <a:gridCol w="7890705"/>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Server – 2 </a:t>
                      </a:r>
                      <a:r>
                        <a:rPr kumimoji="0" lang="en-US" sz="1800" u="none" strike="noStrike" cap="none" normalizeH="0" baseline="0" dirty="0" err="1" smtClean="0">
                          <a:ln>
                            <a:noFill/>
                          </a:ln>
                          <a:effectLst/>
                        </a:rPr>
                        <a:t>nos</a:t>
                      </a:r>
                      <a:r>
                        <a:rPr kumimoji="0" lang="en-US" sz="1800" u="none" strike="noStrike" cap="none" normalizeH="0" baseline="0" dirty="0" smtClean="0">
                          <a:ln>
                            <a:noFill/>
                          </a:ln>
                          <a:effectLst/>
                        </a:rPr>
                        <a:t> for 30 seats </a:t>
                      </a:r>
                      <a:r>
                        <a:rPr kumimoji="0" lang="en-US" sz="1400" u="none" strike="noStrike" cap="none" normalizeH="0" baseline="0" dirty="0" smtClean="0">
                          <a:ln>
                            <a:noFill/>
                          </a:ln>
                          <a:effectLst/>
                        </a:rPr>
                        <a:t>(indicative specs)</a:t>
                      </a:r>
                      <a:endParaRPr kumimoji="0" lang="en-US" sz="1400" b="0" i="0" u="none" strike="noStrike" cap="none" normalizeH="0" baseline="0" dirty="0" smtClean="0">
                        <a:ln>
                          <a:noFill/>
                        </a:ln>
                        <a:solidFill>
                          <a:schemeClr val="bg1"/>
                        </a:solidFill>
                        <a:effectLst/>
                        <a:latin typeface="Trebuchet MS" pitchFamily="34" charset="0"/>
                      </a:endParaRPr>
                    </a:p>
                  </a:txBody>
                  <a:tcPr/>
                </a:tc>
                <a:tc hMerge="1">
                  <a:txBody>
                    <a:bodyPr/>
                    <a:lstStyle/>
                    <a:p>
                      <a:endParaRPr lang="en-US" dirty="0"/>
                    </a:p>
                  </a:txBody>
                  <a:tcPr/>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CPU</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Intel </a:t>
                      </a:r>
                      <a:r>
                        <a:rPr kumimoji="0" lang="en-US" sz="1400" u="none" strike="noStrike" cap="none" normalizeH="0" baseline="0" smtClean="0">
                          <a:ln>
                            <a:noFill/>
                          </a:ln>
                          <a:effectLst/>
                        </a:rPr>
                        <a:t>Xeon Quad Core</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RAM</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8GB</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HDD</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500GB (will vary with logging requirements)</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PCI Express slots</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smtClean="0">
                          <a:ln>
                            <a:noFill/>
                          </a:ln>
                          <a:effectLst/>
                        </a:rPr>
                        <a:t>OS</a:t>
                      </a:r>
                      <a:endParaRPr kumimoji="0" lang="en-US" sz="1400" b="0" i="0" u="none" strike="noStrike" cap="none" normalizeH="0" baseline="0" smtClean="0">
                        <a:ln>
                          <a:noFill/>
                        </a:ln>
                        <a:solidFill>
                          <a:schemeClr val="tx2"/>
                        </a:solidFill>
                        <a:effectLst/>
                        <a:latin typeface="Trebuchet MS"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err="1" smtClean="0">
                          <a:ln>
                            <a:noFill/>
                          </a:ln>
                          <a:effectLst/>
                        </a:rPr>
                        <a:t>CentOS</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r>
              <a:tr h="370840">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DVD RW Drive</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90000"/>
                        <a:buFont typeface="Wingdings" pitchFamily="2" charset="2"/>
                        <a:buNone/>
                        <a:tabLst/>
                      </a:pPr>
                      <a:r>
                        <a:rPr kumimoji="0" lang="en-US" sz="1400" u="none" strike="noStrike" cap="none" normalizeH="0" baseline="0" dirty="0" smtClean="0">
                          <a:ln>
                            <a:noFill/>
                          </a:ln>
                          <a:effectLst/>
                        </a:rPr>
                        <a:t>1</a:t>
                      </a:r>
                      <a:endParaRPr kumimoji="0" lang="en-US" sz="1400" b="0" i="0" u="none" strike="noStrike" cap="none" normalizeH="0" baseline="0" dirty="0" smtClean="0">
                        <a:ln>
                          <a:noFill/>
                        </a:ln>
                        <a:solidFill>
                          <a:schemeClr val="tx2"/>
                        </a:solidFill>
                        <a:effectLst/>
                        <a:latin typeface="Trebuchet MS" pitchFamily="34" charset="0"/>
                      </a:endParaRPr>
                    </a:p>
                  </a:txBody>
                  <a:tcPr horzOverflow="overflow"/>
                </a:tc>
              </a:tr>
            </a:tbl>
          </a:graphicData>
        </a:graphic>
      </p:graphicFrame>
    </p:spTree>
    <p:extLst>
      <p:ext uri="{BB962C8B-B14F-4D97-AF65-F5344CB8AC3E}">
        <p14:creationId xmlns:p14="http://schemas.microsoft.com/office/powerpoint/2010/main" val="53374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Why Crosscode?</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11</a:t>
            </a:fld>
            <a:endParaRPr lang="en-US" dirty="0"/>
          </a:p>
        </p:txBody>
      </p:sp>
      <p:sp>
        <p:nvSpPr>
          <p:cNvPr id="5" name="TextBox 4"/>
          <p:cNvSpPr txBox="1"/>
          <p:nvPr/>
        </p:nvSpPr>
        <p:spPr>
          <a:xfrm>
            <a:off x="161365" y="464627"/>
            <a:ext cx="11819964" cy="1200329"/>
          </a:xfrm>
          <a:prstGeom prst="rect">
            <a:avLst/>
          </a:prstGeom>
          <a:noFill/>
        </p:spPr>
        <p:txBody>
          <a:bodyPr wrap="square" rtlCol="0">
            <a:spAutoFit/>
          </a:bodyPr>
          <a:lstStyle/>
          <a:p>
            <a:pPr algn="ctr"/>
            <a:r>
              <a:rPr lang="en-IN" sz="3600" dirty="0" smtClean="0">
                <a:solidFill>
                  <a:schemeClr val="bg1">
                    <a:lumMod val="50000"/>
                  </a:schemeClr>
                </a:solidFill>
                <a:latin typeface="Segoe UI Light" panose="020B0502040204020203" pitchFamily="34" charset="0"/>
                <a:cs typeface="Segoe UI Light" panose="020B0502040204020203" pitchFamily="34" charset="0"/>
              </a:rPr>
              <a:t>CommTEL is a proven business enabler, delivering an edge to our clients…</a:t>
            </a:r>
            <a:endParaRPr lang="en-IN" sz="3600" dirty="0">
              <a:solidFill>
                <a:schemeClr val="bg1">
                  <a:lumMod val="50000"/>
                </a:schemeClr>
              </a:solidFill>
              <a:latin typeface="Segoe UI Light" panose="020B0502040204020203" pitchFamily="34" charset="0"/>
              <a:cs typeface="Segoe UI Light" panose="020B0502040204020203" pitchFamily="34" charset="0"/>
            </a:endParaRPr>
          </a:p>
        </p:txBody>
      </p:sp>
      <p:graphicFrame>
        <p:nvGraphicFramePr>
          <p:cNvPr id="2" name="Diagram 1"/>
          <p:cNvGraphicFramePr/>
          <p:nvPr>
            <p:extLst>
              <p:ext uri="{D42A27DB-BD31-4B8C-83A1-F6EECF244321}">
                <p14:modId xmlns:p14="http://schemas.microsoft.com/office/powerpoint/2010/main" val="3382910127"/>
              </p:ext>
            </p:extLst>
          </p:nvPr>
        </p:nvGraphicFramePr>
        <p:xfrm>
          <a:off x="2166469" y="1911177"/>
          <a:ext cx="8128000" cy="5087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218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Support &amp; Services Edge</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12</a:t>
            </a:fld>
            <a:endParaRPr lang="en-US" dirty="0"/>
          </a:p>
        </p:txBody>
      </p:sp>
      <p:sp>
        <p:nvSpPr>
          <p:cNvPr id="8" name="Text Box 3"/>
          <p:cNvSpPr txBox="1">
            <a:spLocks noChangeArrowheads="1"/>
          </p:cNvSpPr>
          <p:nvPr/>
        </p:nvSpPr>
        <p:spPr bwMode="auto">
          <a:xfrm>
            <a:off x="409481" y="662484"/>
            <a:ext cx="11464271" cy="5693866"/>
          </a:xfrm>
          <a:prstGeom prst="rect">
            <a:avLst/>
          </a:prstGeom>
          <a:noFill/>
          <a:ln w="9525">
            <a:noFill/>
            <a:miter lim="800000"/>
            <a:headEnd/>
            <a:tailEnd/>
          </a:ln>
        </p:spPr>
        <p:txBody>
          <a:bodyPr wrap="square">
            <a:spAutoFit/>
          </a:bodyPr>
          <a:lstStyle/>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Fast &amp; effective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being a completely in-house built call center platform, the team is completely in control of the platform and every member knows the platform in its complete technical detail. Hence any support request gets identified and resolved effectively and fast.</a:t>
            </a: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Single point of contact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a phone call to our support desk is the only thing you need to do when you need us and the resolution will also be provided that support desk only. We don't have any dependencies with regards to CommTEL on any other 3rd party and hence your service requests get responded to and complied with, without any mailing loops or long drawn multi-party conference calls.</a:t>
            </a: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Single point of responsibility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we own full responsibility of the CommTEL platform implementation that we undertake for you, the buck stops with us. So you don't have to waste time with us in convincing us that you need support on CommTEL. If its an issue with regards to CommTEL, we resolve it with full ownership.</a:t>
            </a: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Problem solving approach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from the initial requirement gathering, solution propositioning to the implementation and support, our interactions with your teams will always be with a problem solving approach. We will always come back to you with the most economically &amp; technically viable solution.</a:t>
            </a:r>
          </a:p>
          <a:p>
            <a:pPr marL="290513" indent="-290513">
              <a:spcBef>
                <a:spcPct val="50000"/>
              </a:spcBef>
              <a:buFontTx/>
              <a:buChar char="•"/>
              <a:defRPr/>
            </a:pPr>
            <a:r>
              <a:rPr lang="en-US" sz="4000" dirty="0" smtClean="0">
                <a:solidFill>
                  <a:schemeClr val="tx1">
                    <a:lumMod val="50000"/>
                    <a:lumOff val="50000"/>
                  </a:schemeClr>
                </a:solidFill>
                <a:latin typeface="Segoe UI Light" panose="020B0502040204020203" pitchFamily="34" charset="0"/>
                <a:cs typeface="Segoe UI Light" panose="020B0502040204020203" pitchFamily="34" charset="0"/>
              </a:rPr>
              <a:t>Extended </a:t>
            </a: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team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we will assist your technical / IT / system admin team to resolve issues with your telecom operators.</a:t>
            </a:r>
          </a:p>
        </p:txBody>
      </p:sp>
    </p:spTree>
    <p:extLst>
      <p:ext uri="{BB962C8B-B14F-4D97-AF65-F5344CB8AC3E}">
        <p14:creationId xmlns:p14="http://schemas.microsoft.com/office/powerpoint/2010/main" val="1556086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Capabilities Edge</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
        <p:nvSpPr>
          <p:cNvPr id="9" name="Text Box 3"/>
          <p:cNvSpPr txBox="1">
            <a:spLocks noChangeArrowheads="1"/>
          </p:cNvSpPr>
          <p:nvPr/>
        </p:nvSpPr>
        <p:spPr bwMode="auto">
          <a:xfrm>
            <a:off x="382587" y="914400"/>
            <a:ext cx="11518059" cy="4585871"/>
          </a:xfrm>
          <a:prstGeom prst="rect">
            <a:avLst/>
          </a:prstGeom>
          <a:noFill/>
          <a:ln w="9525">
            <a:noFill/>
            <a:miter lim="800000"/>
            <a:headEnd/>
            <a:tailEnd/>
          </a:ln>
        </p:spPr>
        <p:txBody>
          <a:bodyPr wrap="square">
            <a:spAutoFit/>
          </a:bodyPr>
          <a:lstStyle/>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Cross platform experience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we bring with us an in-depth and exhaustive understanding and experience of most of the major platforms in the call center market, namely Avaya, Cisco, </a:t>
            </a:r>
            <a:r>
              <a:rPr lang="en-US" sz="1200" dirty="0" err="1">
                <a:solidFill>
                  <a:schemeClr val="bg1">
                    <a:lumMod val="75000"/>
                  </a:schemeClr>
                </a:solidFill>
                <a:latin typeface="Trebuchet MS" pitchFamily="34" charset="0"/>
              </a:rPr>
              <a:t>Genesys</a:t>
            </a:r>
            <a:r>
              <a:rPr lang="en-US" sz="1200" dirty="0">
                <a:solidFill>
                  <a:schemeClr val="bg1">
                    <a:lumMod val="75000"/>
                  </a:schemeClr>
                </a:solidFill>
                <a:latin typeface="Trebuchet MS" pitchFamily="34" charset="0"/>
              </a:rPr>
              <a:t>, </a:t>
            </a:r>
            <a:r>
              <a:rPr lang="en-US" sz="1200" dirty="0" smtClean="0">
                <a:solidFill>
                  <a:schemeClr val="bg1">
                    <a:lumMod val="75000"/>
                  </a:schemeClr>
                </a:solidFill>
                <a:latin typeface="Trebuchet MS" pitchFamily="34" charset="0"/>
              </a:rPr>
              <a:t>Aspect, etc</a:t>
            </a:r>
            <a:r>
              <a:rPr lang="en-US" sz="1200" dirty="0">
                <a:solidFill>
                  <a:schemeClr val="bg1">
                    <a:lumMod val="75000"/>
                  </a:schemeClr>
                </a:solidFill>
                <a:latin typeface="Trebuchet MS" pitchFamily="34" charset="0"/>
              </a:rPr>
              <a:t>.</a:t>
            </a: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Telecom integration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we have done implementations where complex integrations are required with existing legacy devices, which helps the client to re-use investments already made. For example we have had integrations with Avaya, Cisco, Ericsson, Siemens, Nortel PBX systems which has allowed our clients to continue using their existing telecom infrastructure without any stoppage or loss or waste of resources or time.</a:t>
            </a: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Application integration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we have designed, developed &amp; deployed complex application integrations with enterprise wide CRM or ERP systems which could be Java applets based (Oracle Forms) or Client based (</a:t>
            </a:r>
            <a:r>
              <a:rPr lang="en-US" sz="1200" dirty="0" err="1">
                <a:solidFill>
                  <a:schemeClr val="bg1">
                    <a:lumMod val="75000"/>
                  </a:schemeClr>
                </a:solidFill>
                <a:latin typeface="Trebuchet MS" pitchFamily="34" charset="0"/>
              </a:rPr>
              <a:t>Talisma</a:t>
            </a:r>
            <a:r>
              <a:rPr lang="en-US" sz="1200" dirty="0">
                <a:solidFill>
                  <a:schemeClr val="bg1">
                    <a:lumMod val="75000"/>
                  </a:schemeClr>
                </a:solidFill>
                <a:latin typeface="Trebuchet MS" pitchFamily="34" charset="0"/>
              </a:rPr>
              <a:t>) or any Web based system</a:t>
            </a:r>
            <a:r>
              <a:rPr lang="en-US" sz="1200" dirty="0" smtClean="0">
                <a:solidFill>
                  <a:schemeClr val="bg1">
                    <a:lumMod val="75000"/>
                  </a:schemeClr>
                </a:solidFill>
                <a:latin typeface="Trebuchet MS" pitchFamily="34" charset="0"/>
              </a:rPr>
              <a:t>. Notable systems integrated are SAP, </a:t>
            </a:r>
            <a:r>
              <a:rPr lang="en-US" sz="1200" dirty="0" err="1" smtClean="0">
                <a:solidFill>
                  <a:schemeClr val="bg1">
                    <a:lumMod val="75000"/>
                  </a:schemeClr>
                </a:solidFill>
                <a:latin typeface="Trebuchet MS" pitchFamily="34" charset="0"/>
              </a:rPr>
              <a:t>SalesForce</a:t>
            </a:r>
            <a:r>
              <a:rPr lang="en-US" sz="1200" dirty="0" smtClean="0">
                <a:solidFill>
                  <a:schemeClr val="bg1">
                    <a:lumMod val="75000"/>
                  </a:schemeClr>
                </a:solidFill>
                <a:latin typeface="Trebuchet MS" pitchFamily="34" charset="0"/>
              </a:rPr>
              <a:t>, </a:t>
            </a:r>
            <a:r>
              <a:rPr lang="en-US" sz="1200" dirty="0" err="1" smtClean="0">
                <a:solidFill>
                  <a:schemeClr val="bg1">
                    <a:lumMod val="75000"/>
                  </a:schemeClr>
                </a:solidFill>
                <a:latin typeface="Trebuchet MS" pitchFamily="34" charset="0"/>
              </a:rPr>
              <a:t>Talisma</a:t>
            </a:r>
            <a:r>
              <a:rPr lang="en-US" sz="1200" dirty="0" smtClean="0">
                <a:solidFill>
                  <a:schemeClr val="bg1">
                    <a:lumMod val="75000"/>
                  </a:schemeClr>
                </a:solidFill>
                <a:latin typeface="Trebuchet MS" pitchFamily="34" charset="0"/>
              </a:rPr>
              <a:t>, Oracle Forms, Oracle BRMS to name a few.</a:t>
            </a:r>
            <a:endParaRPr lang="en-US" sz="1200" dirty="0">
              <a:solidFill>
                <a:schemeClr val="bg1">
                  <a:lumMod val="75000"/>
                </a:schemeClr>
              </a:solidFill>
              <a:latin typeface="Trebuchet MS" pitchFamily="34" charset="0"/>
            </a:endParaRP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Productivity consultation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we can assist your operations or business team to identify ways and means of extracting maximum productivity out of the call center's resources - agents, channels, platform..</a:t>
            </a:r>
          </a:p>
        </p:txBody>
      </p:sp>
    </p:spTree>
    <p:extLst>
      <p:ext uri="{BB962C8B-B14F-4D97-AF65-F5344CB8AC3E}">
        <p14:creationId xmlns:p14="http://schemas.microsoft.com/office/powerpoint/2010/main" val="3678942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Commercial Model Edge</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14</a:t>
            </a:fld>
            <a:endParaRPr lang="en-US" dirty="0"/>
          </a:p>
        </p:txBody>
      </p:sp>
      <p:sp>
        <p:nvSpPr>
          <p:cNvPr id="10" name="Text Box 3"/>
          <p:cNvSpPr txBox="1">
            <a:spLocks noChangeArrowheads="1"/>
          </p:cNvSpPr>
          <p:nvPr/>
        </p:nvSpPr>
        <p:spPr bwMode="auto">
          <a:xfrm>
            <a:off x="382588" y="914400"/>
            <a:ext cx="11504612" cy="4031873"/>
          </a:xfrm>
          <a:prstGeom prst="rect">
            <a:avLst/>
          </a:prstGeom>
          <a:noFill/>
          <a:ln w="9525">
            <a:noFill/>
            <a:miter lim="800000"/>
            <a:headEnd/>
            <a:tailEnd/>
          </a:ln>
        </p:spPr>
        <p:txBody>
          <a:bodyPr wrap="square">
            <a:spAutoFit/>
          </a:bodyPr>
          <a:lstStyle/>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Managed s</a:t>
            </a:r>
            <a:r>
              <a:rPr lang="en-US" sz="4000" dirty="0" smtClean="0">
                <a:solidFill>
                  <a:schemeClr val="tx1">
                    <a:lumMod val="50000"/>
                    <a:lumOff val="50000"/>
                  </a:schemeClr>
                </a:solidFill>
                <a:latin typeface="Segoe UI Light" panose="020B0502040204020203" pitchFamily="34" charset="0"/>
                <a:cs typeface="Segoe UI Light" panose="020B0502040204020203" pitchFamily="34" charset="0"/>
              </a:rPr>
              <a:t>ervice model </a:t>
            </a:r>
            <a:r>
              <a:rPr lang="en-US" dirty="0" smtClean="0">
                <a:solidFill>
                  <a:srgbClr val="002A7E"/>
                </a:solidFill>
                <a:latin typeface="Trebuchet MS" pitchFamily="34" charset="0"/>
              </a:rPr>
              <a:t>- </a:t>
            </a:r>
            <a:r>
              <a:rPr lang="en-US" sz="1200" dirty="0">
                <a:solidFill>
                  <a:schemeClr val="bg1">
                    <a:lumMod val="75000"/>
                  </a:schemeClr>
                </a:solidFill>
                <a:latin typeface="Trebuchet MS" pitchFamily="34" charset="0"/>
              </a:rPr>
              <a:t>this is a long term and very tightly coupled mode of engagement where we provide our technology, services and support as an extended team of the client</a:t>
            </a:r>
          </a:p>
          <a:p>
            <a:pPr marL="747713" lvl="1" indent="-290513">
              <a:spcBef>
                <a:spcPts val="0"/>
              </a:spcBef>
              <a:buFontTx/>
              <a:buChar char="•"/>
              <a:defRPr/>
            </a:pPr>
            <a:r>
              <a:rPr lang="en-US" sz="1200" dirty="0">
                <a:solidFill>
                  <a:srgbClr val="002A7E"/>
                </a:solidFill>
                <a:latin typeface="Trebuchet MS" pitchFamily="34" charset="0"/>
              </a:rPr>
              <a:t>Payment model </a:t>
            </a:r>
            <a:r>
              <a:rPr lang="en-US" sz="1200" dirty="0">
                <a:solidFill>
                  <a:schemeClr val="bg1">
                    <a:lumMod val="75000"/>
                  </a:schemeClr>
                </a:solidFill>
                <a:latin typeface="Trebuchet MS" pitchFamily="34" charset="0"/>
              </a:rPr>
              <a:t>– monthly rental on a "per seat per month" model</a:t>
            </a:r>
          </a:p>
          <a:p>
            <a:pPr marL="747713" lvl="1" indent="-290513">
              <a:spcBef>
                <a:spcPts val="0"/>
              </a:spcBef>
              <a:buFontTx/>
              <a:buChar char="•"/>
              <a:defRPr/>
            </a:pPr>
            <a:r>
              <a:rPr lang="en-US" sz="1200" dirty="0">
                <a:solidFill>
                  <a:srgbClr val="002A7E"/>
                </a:solidFill>
                <a:latin typeface="Trebuchet MS" pitchFamily="34" charset="0"/>
              </a:rPr>
              <a:t>Contract</a:t>
            </a:r>
            <a:r>
              <a:rPr lang="en-US" sz="1200" dirty="0">
                <a:solidFill>
                  <a:schemeClr val="bg1">
                    <a:lumMod val="75000"/>
                  </a:schemeClr>
                </a:solidFill>
                <a:latin typeface="Trebuchet MS" pitchFamily="34" charset="0"/>
              </a:rPr>
              <a:t> – both parties sign the CommTEL Managed Services Contract for a period of 3 years, subsequently renewable on a yearly basis</a:t>
            </a:r>
          </a:p>
          <a:p>
            <a:pPr marL="747713" lvl="1" indent="-290513">
              <a:spcBef>
                <a:spcPts val="0"/>
              </a:spcBef>
              <a:buFontTx/>
              <a:buChar char="•"/>
              <a:defRPr/>
            </a:pPr>
            <a:r>
              <a:rPr lang="en-US" sz="1200" dirty="0">
                <a:solidFill>
                  <a:srgbClr val="002A7E"/>
                </a:solidFill>
                <a:latin typeface="Trebuchet MS" pitchFamily="34" charset="0"/>
              </a:rPr>
              <a:t>Implementation</a:t>
            </a:r>
            <a:r>
              <a:rPr lang="en-US" sz="1200" dirty="0">
                <a:solidFill>
                  <a:schemeClr val="bg1">
                    <a:lumMod val="75000"/>
                  </a:schemeClr>
                </a:solidFill>
                <a:latin typeface="Trebuchet MS" pitchFamily="34" charset="0"/>
              </a:rPr>
              <a:t> – implementation commences upon the signing of the contract and the payment of the applicable implementation charges.</a:t>
            </a:r>
          </a:p>
          <a:p>
            <a:pPr marL="747713" lvl="1" indent="-290513">
              <a:spcBef>
                <a:spcPts val="0"/>
              </a:spcBef>
              <a:buFontTx/>
              <a:buChar char="•"/>
              <a:defRPr/>
            </a:pPr>
            <a:r>
              <a:rPr lang="en-US" sz="1200" dirty="0">
                <a:solidFill>
                  <a:srgbClr val="002A7E"/>
                </a:solidFill>
                <a:latin typeface="Trebuchet MS" pitchFamily="34" charset="0"/>
              </a:rPr>
              <a:t>Support</a:t>
            </a:r>
            <a:r>
              <a:rPr lang="en-US" sz="1200" dirty="0">
                <a:solidFill>
                  <a:schemeClr val="bg1">
                    <a:lumMod val="75000"/>
                  </a:schemeClr>
                </a:solidFill>
                <a:latin typeface="Trebuchet MS" pitchFamily="34" charset="0"/>
              </a:rPr>
              <a:t> – support &amp; services on the platform are part of the engagement and are not charged separately.</a:t>
            </a:r>
          </a:p>
          <a:p>
            <a:pPr marL="747713" lvl="1" indent="-290513">
              <a:spcBef>
                <a:spcPts val="0"/>
              </a:spcBef>
              <a:buFontTx/>
              <a:buChar char="•"/>
              <a:defRPr/>
            </a:pPr>
            <a:r>
              <a:rPr lang="en-US" sz="1200" dirty="0">
                <a:solidFill>
                  <a:srgbClr val="002A7E"/>
                </a:solidFill>
                <a:latin typeface="Trebuchet MS" pitchFamily="34" charset="0"/>
              </a:rPr>
              <a:t>Change requests </a:t>
            </a:r>
            <a:r>
              <a:rPr lang="en-US" sz="1200" dirty="0">
                <a:solidFill>
                  <a:schemeClr val="bg1">
                    <a:lumMod val="75000"/>
                  </a:schemeClr>
                </a:solidFill>
                <a:latin typeface="Trebuchet MS" pitchFamily="34" charset="0"/>
              </a:rPr>
              <a:t>– changes on the platform will be accommodated within the cost. But any new feature development will be scoped &amp; charged separately.</a:t>
            </a:r>
          </a:p>
          <a:p>
            <a:pPr marL="290513" indent="-290513">
              <a:spcBef>
                <a:spcPct val="50000"/>
              </a:spcBef>
              <a:buFontTx/>
              <a:buChar char="•"/>
              <a:defRPr/>
            </a:pPr>
            <a:r>
              <a:rPr lang="en-US" sz="4000" dirty="0">
                <a:solidFill>
                  <a:schemeClr val="tx1">
                    <a:lumMod val="50000"/>
                    <a:lumOff val="50000"/>
                  </a:schemeClr>
                </a:solidFill>
                <a:latin typeface="Segoe UI Light" panose="020B0502040204020203" pitchFamily="34" charset="0"/>
                <a:cs typeface="Segoe UI Light" panose="020B0502040204020203" pitchFamily="34" charset="0"/>
              </a:rPr>
              <a:t>Purchase model </a:t>
            </a:r>
            <a:r>
              <a:rPr lang="en-US" dirty="0">
                <a:solidFill>
                  <a:srgbClr val="002A7E"/>
                </a:solidFill>
                <a:latin typeface="Trebuchet MS" pitchFamily="34" charset="0"/>
              </a:rPr>
              <a:t>- </a:t>
            </a:r>
            <a:r>
              <a:rPr lang="en-US" sz="1200" dirty="0">
                <a:solidFill>
                  <a:schemeClr val="bg1">
                    <a:lumMod val="75000"/>
                  </a:schemeClr>
                </a:solidFill>
                <a:latin typeface="Trebuchet MS" pitchFamily="34" charset="0"/>
              </a:rPr>
              <a:t>this is a one time buy-out model where the client pays for a determined number of seats</a:t>
            </a:r>
          </a:p>
          <a:p>
            <a:pPr marL="747713" lvl="1" indent="-290513">
              <a:spcBef>
                <a:spcPts val="0"/>
              </a:spcBef>
              <a:buFontTx/>
              <a:buChar char="•"/>
              <a:defRPr/>
            </a:pPr>
            <a:r>
              <a:rPr lang="en-US" sz="1200" dirty="0">
                <a:solidFill>
                  <a:srgbClr val="002A7E"/>
                </a:solidFill>
                <a:latin typeface="Trebuchet MS" pitchFamily="34" charset="0"/>
              </a:rPr>
              <a:t>Payment model </a:t>
            </a:r>
            <a:r>
              <a:rPr lang="en-US" sz="1200" dirty="0">
                <a:solidFill>
                  <a:schemeClr val="bg1">
                    <a:lumMod val="75000"/>
                  </a:schemeClr>
                </a:solidFill>
                <a:latin typeface="Trebuchet MS" pitchFamily="34" charset="0"/>
              </a:rPr>
              <a:t>– this is a one time purchase model where the client has to pay 50% of the order value with the Purchase Order and rest upon completion of implementation. There will be no dependency on go-live or signoff from the client side.</a:t>
            </a:r>
          </a:p>
          <a:p>
            <a:pPr marL="747713" lvl="1" indent="-290513">
              <a:spcBef>
                <a:spcPts val="0"/>
              </a:spcBef>
              <a:buFontTx/>
              <a:buChar char="•"/>
              <a:defRPr/>
            </a:pPr>
            <a:r>
              <a:rPr lang="en-US" sz="1200" dirty="0">
                <a:solidFill>
                  <a:srgbClr val="002A7E"/>
                </a:solidFill>
                <a:latin typeface="Trebuchet MS" pitchFamily="34" charset="0"/>
              </a:rPr>
              <a:t>Purchase Order </a:t>
            </a:r>
            <a:r>
              <a:rPr lang="en-US" sz="1200" dirty="0">
                <a:solidFill>
                  <a:schemeClr val="bg1">
                    <a:lumMod val="75000"/>
                  </a:schemeClr>
                </a:solidFill>
                <a:latin typeface="Trebuchet MS" pitchFamily="34" charset="0"/>
              </a:rPr>
              <a:t>– the client needs to issue a Purchase order to </a:t>
            </a:r>
            <a:r>
              <a:rPr lang="en-US" sz="1200" dirty="0" smtClean="0">
                <a:solidFill>
                  <a:schemeClr val="bg1">
                    <a:lumMod val="75000"/>
                  </a:schemeClr>
                </a:solidFill>
                <a:latin typeface="Trebuchet MS" pitchFamily="34" charset="0"/>
              </a:rPr>
              <a:t>Crosscode </a:t>
            </a:r>
            <a:r>
              <a:rPr lang="en-US" sz="1200" dirty="0">
                <a:solidFill>
                  <a:schemeClr val="bg1">
                    <a:lumMod val="75000"/>
                  </a:schemeClr>
                </a:solidFill>
                <a:latin typeface="Trebuchet MS" pitchFamily="34" charset="0"/>
              </a:rPr>
              <a:t>with complete commercial &amp; deliverable details.</a:t>
            </a:r>
          </a:p>
          <a:p>
            <a:pPr marL="747713" lvl="1" indent="-290513">
              <a:spcBef>
                <a:spcPts val="0"/>
              </a:spcBef>
              <a:buFontTx/>
              <a:buChar char="•"/>
              <a:defRPr/>
            </a:pPr>
            <a:r>
              <a:rPr lang="en-US" sz="1200" dirty="0">
                <a:solidFill>
                  <a:srgbClr val="002A7E"/>
                </a:solidFill>
                <a:latin typeface="Trebuchet MS" pitchFamily="34" charset="0"/>
              </a:rPr>
              <a:t>Implementation</a:t>
            </a:r>
            <a:r>
              <a:rPr lang="en-US" sz="1200" dirty="0">
                <a:solidFill>
                  <a:schemeClr val="bg1">
                    <a:lumMod val="75000"/>
                  </a:schemeClr>
                </a:solidFill>
                <a:latin typeface="Trebuchet MS" pitchFamily="34" charset="0"/>
              </a:rPr>
              <a:t> – implementation commences upon receipt of the PO and the payment.</a:t>
            </a:r>
          </a:p>
          <a:p>
            <a:pPr marL="747713" lvl="1" indent="-290513">
              <a:spcBef>
                <a:spcPts val="0"/>
              </a:spcBef>
              <a:buFontTx/>
              <a:buChar char="•"/>
              <a:defRPr/>
            </a:pPr>
            <a:r>
              <a:rPr lang="en-US" sz="1200" dirty="0">
                <a:solidFill>
                  <a:srgbClr val="002A7E"/>
                </a:solidFill>
                <a:latin typeface="Trebuchet MS" pitchFamily="34" charset="0"/>
              </a:rPr>
              <a:t>Support</a:t>
            </a:r>
            <a:r>
              <a:rPr lang="en-US" sz="1200" dirty="0">
                <a:solidFill>
                  <a:schemeClr val="bg1">
                    <a:lumMod val="75000"/>
                  </a:schemeClr>
                </a:solidFill>
                <a:latin typeface="Trebuchet MS" pitchFamily="34" charset="0"/>
              </a:rPr>
              <a:t> – support &amp; services on the platform are covered under an AMC @ 20% of the current implementation value. This AMC amount is payable yearly in advance.</a:t>
            </a:r>
          </a:p>
          <a:p>
            <a:pPr marL="747713" lvl="1" indent="-290513">
              <a:spcBef>
                <a:spcPts val="0"/>
              </a:spcBef>
              <a:buFontTx/>
              <a:buChar char="•"/>
              <a:defRPr/>
            </a:pPr>
            <a:r>
              <a:rPr lang="en-US" sz="1200" dirty="0">
                <a:solidFill>
                  <a:srgbClr val="002A7E"/>
                </a:solidFill>
                <a:latin typeface="Trebuchet MS" pitchFamily="34" charset="0"/>
              </a:rPr>
              <a:t>Change requests </a:t>
            </a:r>
            <a:r>
              <a:rPr lang="en-US" sz="1200" dirty="0">
                <a:solidFill>
                  <a:schemeClr val="bg1">
                    <a:lumMod val="75000"/>
                  </a:schemeClr>
                </a:solidFill>
                <a:latin typeface="Trebuchet MS" pitchFamily="34" charset="0"/>
              </a:rPr>
              <a:t>– any development effort for a change or new feature will be scoped &amp; charged separately.</a:t>
            </a:r>
          </a:p>
        </p:txBody>
      </p:sp>
    </p:spTree>
    <p:extLst>
      <p:ext uri="{BB962C8B-B14F-4D97-AF65-F5344CB8AC3E}">
        <p14:creationId xmlns:p14="http://schemas.microsoft.com/office/powerpoint/2010/main" val="7752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The Crosscode Edge</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15</a:t>
            </a:fld>
            <a:endParaRPr lang="en-US" dirty="0"/>
          </a:p>
        </p:txBody>
      </p:sp>
      <p:sp>
        <p:nvSpPr>
          <p:cNvPr id="11" name="TextBox 10"/>
          <p:cNvSpPr txBox="1"/>
          <p:nvPr/>
        </p:nvSpPr>
        <p:spPr>
          <a:xfrm>
            <a:off x="161365" y="504968"/>
            <a:ext cx="11819964" cy="1200329"/>
          </a:xfrm>
          <a:prstGeom prst="rect">
            <a:avLst/>
          </a:prstGeom>
          <a:noFill/>
        </p:spPr>
        <p:txBody>
          <a:bodyPr wrap="square" rtlCol="0">
            <a:spAutoFit/>
          </a:bodyPr>
          <a:lstStyle/>
          <a:p>
            <a:pPr algn="ctr"/>
            <a:r>
              <a:rPr lang="en-IN" sz="3600" dirty="0" smtClean="0">
                <a:solidFill>
                  <a:schemeClr val="bg1">
                    <a:lumMod val="50000"/>
                  </a:schemeClr>
                </a:solidFill>
                <a:latin typeface="Segoe UI Light" panose="020B0502040204020203" pitchFamily="34" charset="0"/>
                <a:cs typeface="Segoe UI Light" panose="020B0502040204020203" pitchFamily="34" charset="0"/>
              </a:rPr>
              <a:t>A summary of the benefits you accrue as a client, owing to the Crosscode Edge</a:t>
            </a:r>
            <a:endParaRPr lang="en-IN" sz="36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2" name="Text Box 3"/>
          <p:cNvSpPr txBox="1">
            <a:spLocks noChangeArrowheads="1"/>
          </p:cNvSpPr>
          <p:nvPr/>
        </p:nvSpPr>
        <p:spPr bwMode="auto">
          <a:xfrm>
            <a:off x="887506" y="2411253"/>
            <a:ext cx="10367682" cy="3046988"/>
          </a:xfrm>
          <a:prstGeom prst="rect">
            <a:avLst/>
          </a:prstGeom>
          <a:noFill/>
          <a:ln w="9525">
            <a:solidFill>
              <a:srgbClr val="C0C0C0"/>
            </a:solidFill>
            <a:miter lim="800000"/>
            <a:headEnd/>
            <a:tailEnd/>
          </a:ln>
        </p:spPr>
        <p:txBody>
          <a:bodyPr wrap="square">
            <a:spAutoFit/>
          </a:bodyPr>
          <a:lstStyle/>
          <a:p>
            <a:pPr marL="290513" indent="-290513" algn="just">
              <a:spcBef>
                <a:spcPct val="50000"/>
              </a:spcBef>
              <a:buFontTx/>
              <a:buChar char="•"/>
            </a:pP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A </a:t>
            </a:r>
            <a:r>
              <a:rPr lang="en-US" sz="2400" dirty="0">
                <a:solidFill>
                  <a:srgbClr val="FF0000"/>
                </a:solidFill>
                <a:latin typeface="Segoe UI Light" panose="020B0502040204020203" pitchFamily="34" charset="0"/>
                <a:cs typeface="Segoe UI Light" panose="020B0502040204020203" pitchFamily="34" charset="0"/>
              </a:rPr>
              <a:t>technology</a:t>
            </a: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 that </a:t>
            </a:r>
            <a:r>
              <a:rPr lang="en-US" sz="2400" dirty="0" smtClean="0">
                <a:solidFill>
                  <a:schemeClr val="tx1">
                    <a:lumMod val="50000"/>
                    <a:lumOff val="50000"/>
                  </a:schemeClr>
                </a:solidFill>
                <a:latin typeface="Segoe UI Light" panose="020B0502040204020203" pitchFamily="34" charset="0"/>
                <a:cs typeface="Segoe UI Light" panose="020B0502040204020203" pitchFamily="34" charset="0"/>
              </a:rPr>
              <a:t>molds </a:t>
            </a: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itself to your current and future requirements in terms of capabilities, features, scale &amp; reliability.</a:t>
            </a:r>
          </a:p>
          <a:p>
            <a:pPr marL="290513" indent="-290513" algn="just">
              <a:spcBef>
                <a:spcPct val="50000"/>
              </a:spcBef>
              <a:buFontTx/>
              <a:buChar char="•"/>
            </a:pP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A </a:t>
            </a:r>
            <a:r>
              <a:rPr lang="en-US" sz="2400" dirty="0">
                <a:solidFill>
                  <a:srgbClr val="FF0000"/>
                </a:solidFill>
                <a:latin typeface="Segoe UI Light" panose="020B0502040204020203" pitchFamily="34" charset="0"/>
                <a:cs typeface="Segoe UI Light" panose="020B0502040204020203" pitchFamily="34" charset="0"/>
              </a:rPr>
              <a:t>commercial model </a:t>
            </a: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that is true and mitigates the risk of a substantial financial investment.</a:t>
            </a:r>
          </a:p>
          <a:p>
            <a:pPr marL="290513" indent="-290513" algn="just">
              <a:spcBef>
                <a:spcPct val="50000"/>
              </a:spcBef>
              <a:buFontTx/>
              <a:buChar char="•"/>
            </a:pP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A </a:t>
            </a:r>
            <a:r>
              <a:rPr lang="en-US" sz="2400" dirty="0">
                <a:solidFill>
                  <a:srgbClr val="FF0000"/>
                </a:solidFill>
                <a:latin typeface="Segoe UI Light" panose="020B0502040204020203" pitchFamily="34" charset="0"/>
                <a:cs typeface="Segoe UI Light" panose="020B0502040204020203" pitchFamily="34" charset="0"/>
              </a:rPr>
              <a:t>team</a:t>
            </a: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 that has the necessary expertise and experience on the implemented platform and the call center domain to provide solutions that are effective and productive</a:t>
            </a:r>
          </a:p>
        </p:txBody>
      </p:sp>
    </p:spTree>
    <p:extLst>
      <p:ext uri="{BB962C8B-B14F-4D97-AF65-F5344CB8AC3E}">
        <p14:creationId xmlns:p14="http://schemas.microsoft.com/office/powerpoint/2010/main" val="2058040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5219700" y="825500"/>
            <a:ext cx="6815418" cy="237490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lstStyle>
            <a:extLst/>
          </a:lstStyle>
          <a:p>
            <a:pPr algn="ctr" fontAlgn="auto">
              <a:spcBef>
                <a:spcPct val="20000"/>
              </a:spcBef>
              <a:spcAft>
                <a:spcPts val="0"/>
              </a:spcAft>
              <a:defRPr/>
            </a:pPr>
            <a:r>
              <a:rPr lang="en-US" sz="4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UI Light" panose="020B0502040204020203" pitchFamily="34" charset="0"/>
                <a:cs typeface="Segoe UI Light" panose="020B0502040204020203" pitchFamily="34" charset="0"/>
              </a:rPr>
              <a:t>Welcome to the world of costomized* </a:t>
            </a:r>
            <a:r>
              <a:rPr lang="en-US" sz="4800" b="1" kern="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UI Light" panose="020B0502040204020203" pitchFamily="34" charset="0"/>
                <a:cs typeface="Segoe UI Light" panose="020B0502040204020203" pitchFamily="34" charset="0"/>
              </a:rPr>
              <a:t>enterprise solutions</a:t>
            </a:r>
            <a:endParaRPr lang="en-US" sz="4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egoe UI Light" panose="020B0502040204020203" pitchFamily="34" charset="0"/>
              <a:cs typeface="Segoe UI Light" panose="020B0502040204020203" pitchFamily="34" charset="0"/>
            </a:endParaRPr>
          </a:p>
        </p:txBody>
      </p:sp>
      <p:pic>
        <p:nvPicPr>
          <p:cNvPr id="5" name="Picture Placeholder 7" descr="pottery-2.jpg"/>
          <p:cNvPicPr>
            <a:picLocks noChangeAspect="1"/>
          </p:cNvPicPr>
          <p:nvPr/>
        </p:nvPicPr>
        <p:blipFill>
          <a:blip r:embed="rId2">
            <a:grayscl/>
          </a:blip>
          <a:srcRect l="21807" r="21807"/>
          <a:stretch>
            <a:fillRect/>
          </a:stretch>
        </p:blipFill>
        <p:spPr>
          <a:xfrm>
            <a:off x="381000" y="723478"/>
            <a:ext cx="4426946" cy="55249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3" descr="D:\Documents_new\My Pictures\Costomie_PPT_Screen.bmp"/>
          <p:cNvPicPr>
            <a:picLocks noChangeAspect="1" noChangeArrowheads="1"/>
          </p:cNvPicPr>
          <p:nvPr/>
        </p:nvPicPr>
        <p:blipFill>
          <a:blip r:embed="rId3"/>
          <a:srcRect/>
          <a:stretch>
            <a:fillRect/>
          </a:stretch>
        </p:blipFill>
        <p:spPr bwMode="auto">
          <a:xfrm>
            <a:off x="5219700" y="4657344"/>
            <a:ext cx="3619500" cy="15910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2"/>
          <p:cNvSpPr txBox="1">
            <a:spLocks/>
          </p:cNvSpPr>
          <p:nvPr/>
        </p:nvSpPr>
        <p:spPr>
          <a:xfrm>
            <a:off x="5080000" y="4250944"/>
            <a:ext cx="381000" cy="45720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a:lstStyle>
            <a:extLst/>
          </a:lstStyle>
          <a:p>
            <a:pPr algn="ctr" fontAlgn="auto">
              <a:spcBef>
                <a:spcPct val="20000"/>
              </a:spcBef>
              <a:spcAft>
                <a:spcPts val="0"/>
              </a:spcAft>
              <a:defRPr/>
            </a:pPr>
            <a:r>
              <a:rPr lang="en-US" sz="32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sp>
        <p:nvSpPr>
          <p:cNvPr id="3" name="Slide Number Placeholder 2"/>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2121389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sz="11500" dirty="0">
                <a:latin typeface="Segoe UI Light" panose="020B0502040204020203" pitchFamily="34" charset="0"/>
                <a:cs typeface="Segoe UI Light" panose="020B0502040204020203" pitchFamily="34" charset="0"/>
              </a:rPr>
              <a:t>t</a:t>
            </a:r>
            <a:r>
              <a:rPr lang="en-IN" sz="11500" dirty="0" smtClean="0">
                <a:latin typeface="Segoe UI Light" panose="020B0502040204020203" pitchFamily="34" charset="0"/>
                <a:cs typeface="Segoe UI Light" panose="020B0502040204020203" pitchFamily="34" charset="0"/>
              </a:rPr>
              <a:t>hanking you…</a:t>
            </a:r>
            <a:endParaRPr lang="en-IN" sz="11500" dirty="0">
              <a:latin typeface="Segoe UI Light" panose="020B0502040204020203" pitchFamily="34" charset="0"/>
              <a:cs typeface="Segoe UI Light" panose="020B0502040204020203" pitchFamily="34" charset="0"/>
            </a:endParaRPr>
          </a:p>
        </p:txBody>
      </p:sp>
      <p:sp>
        <p:nvSpPr>
          <p:cNvPr id="4" name="Subtitle 2"/>
          <p:cNvSpPr txBox="1">
            <a:spLocks/>
          </p:cNvSpPr>
          <p:nvPr/>
        </p:nvSpPr>
        <p:spPr>
          <a:xfrm>
            <a:off x="9265024" y="3213847"/>
            <a:ext cx="2926976" cy="157219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Crosscode Technologies </a:t>
            </a:r>
            <a:r>
              <a:rPr lang="en-IN" sz="1400" dirty="0" err="1" smtClean="0">
                <a:solidFill>
                  <a:schemeClr val="bg1">
                    <a:lumMod val="50000"/>
                  </a:schemeClr>
                </a:solidFill>
                <a:latin typeface="Segoe UI Light" panose="020B0502040204020203" pitchFamily="34" charset="0"/>
                <a:cs typeface="Segoe UI Light" panose="020B0502040204020203" pitchFamily="34" charset="0"/>
              </a:rPr>
              <a:t>Pvt.</a:t>
            </a:r>
            <a:r>
              <a:rPr lang="en-IN" sz="1400" dirty="0" smtClean="0">
                <a:solidFill>
                  <a:schemeClr val="bg1">
                    <a:lumMod val="50000"/>
                  </a:schemeClr>
                </a:solidFill>
                <a:latin typeface="Segoe UI Light" panose="020B0502040204020203" pitchFamily="34" charset="0"/>
                <a:cs typeface="Segoe UI Light" panose="020B0502040204020203" pitchFamily="34" charset="0"/>
              </a:rPr>
              <a:t> Ltd.,</a:t>
            </a:r>
          </a:p>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No 478, 2</a:t>
            </a:r>
            <a:r>
              <a:rPr lang="en-IN" sz="1400" baseline="30000" dirty="0" smtClean="0">
                <a:solidFill>
                  <a:schemeClr val="bg1">
                    <a:lumMod val="50000"/>
                  </a:schemeClr>
                </a:solidFill>
                <a:latin typeface="Segoe UI Light" panose="020B0502040204020203" pitchFamily="34" charset="0"/>
                <a:cs typeface="Segoe UI Light" panose="020B0502040204020203" pitchFamily="34" charset="0"/>
              </a:rPr>
              <a:t>nd</a:t>
            </a:r>
            <a:r>
              <a:rPr lang="en-IN" sz="1400" dirty="0" smtClean="0">
                <a:solidFill>
                  <a:schemeClr val="bg1">
                    <a:lumMod val="50000"/>
                  </a:schemeClr>
                </a:solidFill>
                <a:latin typeface="Segoe UI Light" panose="020B0502040204020203" pitchFamily="34" charset="0"/>
                <a:cs typeface="Segoe UI Light" panose="020B0502040204020203" pitchFamily="34" charset="0"/>
              </a:rPr>
              <a:t> Floor, 1</a:t>
            </a:r>
            <a:r>
              <a:rPr lang="en-IN" sz="1400" baseline="30000" dirty="0" smtClean="0">
                <a:solidFill>
                  <a:schemeClr val="bg1">
                    <a:lumMod val="50000"/>
                  </a:schemeClr>
                </a:solidFill>
                <a:latin typeface="Segoe UI Light" panose="020B0502040204020203" pitchFamily="34" charset="0"/>
                <a:cs typeface="Segoe UI Light" panose="020B0502040204020203" pitchFamily="34" charset="0"/>
              </a:rPr>
              <a:t>st</a:t>
            </a:r>
            <a:r>
              <a:rPr lang="en-IN" sz="1400" dirty="0" smtClean="0">
                <a:solidFill>
                  <a:schemeClr val="bg1">
                    <a:lumMod val="50000"/>
                  </a:schemeClr>
                </a:solidFill>
                <a:latin typeface="Segoe UI Light" panose="020B0502040204020203" pitchFamily="34" charset="0"/>
                <a:cs typeface="Segoe UI Light" panose="020B0502040204020203" pitchFamily="34" charset="0"/>
              </a:rPr>
              <a:t> Main Road,</a:t>
            </a:r>
          </a:p>
          <a:p>
            <a:pPr>
              <a:lnSpc>
                <a:spcPct val="120000"/>
              </a:lnSpc>
              <a:spcBef>
                <a:spcPts val="0"/>
              </a:spcBef>
            </a:pPr>
            <a:r>
              <a:rPr lang="en-IN" sz="1400" dirty="0" err="1" smtClean="0">
                <a:solidFill>
                  <a:schemeClr val="bg1">
                    <a:lumMod val="50000"/>
                  </a:schemeClr>
                </a:solidFill>
                <a:latin typeface="Segoe UI Light" panose="020B0502040204020203" pitchFamily="34" charset="0"/>
                <a:cs typeface="Segoe UI Light" panose="020B0502040204020203" pitchFamily="34" charset="0"/>
              </a:rPr>
              <a:t>Anand</a:t>
            </a:r>
            <a:r>
              <a:rPr lang="en-IN" sz="1400" dirty="0" smtClean="0">
                <a:solidFill>
                  <a:schemeClr val="bg1">
                    <a:lumMod val="50000"/>
                  </a:schemeClr>
                </a:solidFill>
                <a:latin typeface="Segoe UI Light" panose="020B0502040204020203" pitchFamily="34" charset="0"/>
                <a:cs typeface="Segoe UI Light" panose="020B0502040204020203" pitchFamily="34" charset="0"/>
              </a:rPr>
              <a:t> Nagar,</a:t>
            </a:r>
          </a:p>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Bangalore – 560024, India</a:t>
            </a:r>
          </a:p>
          <a:p>
            <a:pPr>
              <a:lnSpc>
                <a:spcPct val="120000"/>
              </a:lnSpc>
              <a:spcBef>
                <a:spcPts val="0"/>
              </a:spcBef>
            </a:pPr>
            <a:r>
              <a:rPr lang="en-IN" sz="1400" dirty="0" smtClean="0">
                <a:solidFill>
                  <a:schemeClr val="bg1">
                    <a:lumMod val="50000"/>
                  </a:schemeClr>
                </a:solidFill>
                <a:latin typeface="Segoe UI Light" panose="020B0502040204020203" pitchFamily="34" charset="0"/>
                <a:cs typeface="Segoe UI Light" panose="020B0502040204020203" pitchFamily="34" charset="0"/>
              </a:rPr>
              <a:t>W: www.crosscode.in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5611" y="5156474"/>
            <a:ext cx="2582920" cy="649240"/>
          </a:xfrm>
          <a:prstGeom prst="rect">
            <a:avLst/>
          </a:prstGeom>
        </p:spPr>
      </p:pic>
    </p:spTree>
    <p:extLst>
      <p:ext uri="{BB962C8B-B14F-4D97-AF65-F5344CB8AC3E}">
        <p14:creationId xmlns:p14="http://schemas.microsoft.com/office/powerpoint/2010/main" val="1753383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err="1" smtClean="0">
                <a:solidFill>
                  <a:schemeClr val="bg1"/>
                </a:solidFill>
                <a:latin typeface="Segoe UI Light" panose="020B0502040204020203" pitchFamily="34" charset="0"/>
                <a:cs typeface="Segoe UI Light" panose="020B0502040204020203" pitchFamily="34" charset="0"/>
              </a:rPr>
              <a:t>CallDesk</a:t>
            </a:r>
            <a:r>
              <a:rPr lang="en-IN" sz="2400" dirty="0" smtClean="0">
                <a:solidFill>
                  <a:schemeClr val="bg1"/>
                </a:solidFill>
                <a:latin typeface="Segoe UI Light" panose="020B0502040204020203" pitchFamily="34" charset="0"/>
                <a:cs typeface="Segoe UI Light" panose="020B0502040204020203" pitchFamily="34" charset="0"/>
              </a:rPr>
              <a:t> &amp; AdminDesk Logins</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283" y="3711299"/>
            <a:ext cx="6351145" cy="3010176"/>
          </a:xfrm>
          <a:prstGeom prst="rect">
            <a:avLst/>
          </a:prstGeom>
        </p:spPr>
      </p:pic>
      <p:sp>
        <p:nvSpPr>
          <p:cNvPr id="8" name="TextBox 7"/>
          <p:cNvSpPr txBox="1"/>
          <p:nvPr/>
        </p:nvSpPr>
        <p:spPr>
          <a:xfrm rot="16200000">
            <a:off x="3642584" y="5016332"/>
            <a:ext cx="3010176" cy="400110"/>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N" sz="2000" dirty="0" smtClean="0">
                <a:solidFill>
                  <a:schemeClr val="bg1">
                    <a:lumMod val="50000"/>
                  </a:schemeClr>
                </a:solidFill>
                <a:latin typeface="Segoe UI Light" panose="020B0502040204020203" pitchFamily="34" charset="0"/>
                <a:cs typeface="Segoe UI Light" panose="020B0502040204020203" pitchFamily="34" charset="0"/>
              </a:rPr>
              <a:t>Admin login</a:t>
            </a:r>
            <a:endParaRPr lang="en-IN" sz="20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0" name="TextBox 9"/>
          <p:cNvSpPr txBox="1"/>
          <p:nvPr/>
        </p:nvSpPr>
        <p:spPr>
          <a:xfrm rot="5400000">
            <a:off x="3286266" y="2038477"/>
            <a:ext cx="3174735" cy="400110"/>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N" sz="2000" dirty="0" smtClean="0">
                <a:solidFill>
                  <a:schemeClr val="bg1">
                    <a:lumMod val="50000"/>
                  </a:schemeClr>
                </a:solidFill>
                <a:latin typeface="Segoe UI Light" panose="020B0502040204020203" pitchFamily="34" charset="0"/>
                <a:cs typeface="Segoe UI Light" panose="020B0502040204020203" pitchFamily="34" charset="0"/>
              </a:rPr>
              <a:t>Agent login steps</a:t>
            </a:r>
            <a:endParaRPr lang="en-IN" sz="2000" dirty="0">
              <a:solidFill>
                <a:schemeClr val="bg1">
                  <a:lumMod val="50000"/>
                </a:schemeClr>
              </a:solidFill>
              <a:latin typeface="Segoe UI Light" panose="020B0502040204020203" pitchFamily="34" charset="0"/>
              <a:cs typeface="Segoe UI Light" panose="020B0502040204020203" pitchFamily="34" charset="0"/>
            </a:endParaRPr>
          </a:p>
        </p:txBody>
      </p:sp>
      <p:pic>
        <p:nvPicPr>
          <p:cNvPr id="11" name="Picture 2" descr="D:\My Documents\Documents - Crosscode_Products\New_CIMS_Screens\CIM_Login_PWD.png"/>
          <p:cNvPicPr>
            <a:picLocks noChangeAspect="1" noChangeArrowheads="1"/>
          </p:cNvPicPr>
          <p:nvPr/>
        </p:nvPicPr>
        <p:blipFill>
          <a:blip r:embed="rId3"/>
          <a:srcRect/>
          <a:stretch>
            <a:fillRect/>
          </a:stretch>
        </p:blipFill>
        <p:spPr bwMode="auto">
          <a:xfrm>
            <a:off x="203057" y="1604535"/>
            <a:ext cx="4367212" cy="1111654"/>
          </a:xfrm>
          <a:prstGeom prst="rect">
            <a:avLst/>
          </a:prstGeom>
          <a:noFill/>
        </p:spPr>
      </p:pic>
      <p:pic>
        <p:nvPicPr>
          <p:cNvPr id="12" name="Picture 3" descr="D:\My Documents\Documents - Crosscode_Products\New_CIMS_Screens\CIM_Login_UID.png"/>
          <p:cNvPicPr>
            <a:picLocks noChangeAspect="1" noChangeArrowheads="1"/>
          </p:cNvPicPr>
          <p:nvPr/>
        </p:nvPicPr>
        <p:blipFill>
          <a:blip r:embed="rId4"/>
          <a:srcRect/>
          <a:stretch>
            <a:fillRect/>
          </a:stretch>
        </p:blipFill>
        <p:spPr bwMode="auto">
          <a:xfrm>
            <a:off x="193964" y="674543"/>
            <a:ext cx="4378044" cy="884786"/>
          </a:xfrm>
          <a:prstGeom prst="rect">
            <a:avLst/>
          </a:prstGeom>
          <a:noFill/>
        </p:spPr>
      </p:pic>
      <p:pic>
        <p:nvPicPr>
          <p:cNvPr id="13" name="Picture 4" descr="D:\My Documents\Documents - Crosscode_Products\New_CIMS_Screens\CIM_Login_Xtns.png"/>
          <p:cNvPicPr>
            <a:picLocks noChangeAspect="1" noChangeArrowheads="1"/>
          </p:cNvPicPr>
          <p:nvPr/>
        </p:nvPicPr>
        <p:blipFill>
          <a:blip r:embed="rId5"/>
          <a:srcRect/>
          <a:stretch>
            <a:fillRect/>
          </a:stretch>
        </p:blipFill>
        <p:spPr bwMode="auto">
          <a:xfrm>
            <a:off x="207818" y="2758796"/>
            <a:ext cx="4378556" cy="1134341"/>
          </a:xfrm>
          <a:prstGeom prst="rect">
            <a:avLst/>
          </a:prstGeom>
          <a:noFill/>
        </p:spPr>
      </p:pic>
    </p:spTree>
    <p:extLst>
      <p:ext uri="{BB962C8B-B14F-4D97-AF65-F5344CB8AC3E}">
        <p14:creationId xmlns:p14="http://schemas.microsoft.com/office/powerpoint/2010/main" val="3635365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Agent page post login</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19</a:t>
            </a:fld>
            <a:endParaRPr lang="en-US" dirty="0"/>
          </a:p>
        </p:txBody>
      </p:sp>
      <p:sp>
        <p:nvSpPr>
          <p:cNvPr id="11" name="AutoShape 9"/>
          <p:cNvSpPr>
            <a:spLocks noChangeArrowheads="1"/>
          </p:cNvSpPr>
          <p:nvPr/>
        </p:nvSpPr>
        <p:spPr bwMode="auto">
          <a:xfrm>
            <a:off x="8135468" y="4299688"/>
            <a:ext cx="2758698" cy="1631924"/>
          </a:xfrm>
          <a:prstGeom prst="roundRect">
            <a:avLst>
              <a:gd name="adj" fmla="val 16667"/>
            </a:avLst>
          </a:prstGeom>
          <a:solidFill>
            <a:schemeClr val="accent1"/>
          </a:solidFill>
          <a:ln w="9525">
            <a:noFill/>
            <a:round/>
            <a:headEnd/>
            <a:tailEnd/>
          </a:ln>
        </p:spPr>
        <p:txBody>
          <a:bodyPr/>
          <a:lstStyle/>
          <a:p>
            <a:pPr eaLnBrk="0" hangingPunct="0"/>
            <a:r>
              <a:rPr lang="en-US" sz="1700" dirty="0" err="1">
                <a:solidFill>
                  <a:schemeClr val="bg1"/>
                </a:solidFill>
                <a:latin typeface="Trebuchet MS" pitchFamily="34" charset="0"/>
              </a:rPr>
              <a:t>CallDesk</a:t>
            </a:r>
            <a:r>
              <a:rPr lang="en-US" sz="1700" dirty="0">
                <a:solidFill>
                  <a:schemeClr val="bg1"/>
                </a:solidFill>
                <a:latin typeface="Trebuchet MS" pitchFamily="34" charset="0"/>
              </a:rPr>
              <a:t> – ALL in ONE unified Agent Desktop</a:t>
            </a:r>
          </a:p>
          <a:p>
            <a:pPr eaLnBrk="0" hangingPunct="0"/>
            <a:endParaRPr lang="en-US" sz="500" dirty="0">
              <a:solidFill>
                <a:schemeClr val="bg1"/>
              </a:solidFill>
              <a:latin typeface="Trebuchet MS" pitchFamily="34" charset="0"/>
            </a:endParaRPr>
          </a:p>
          <a:p>
            <a:pPr eaLnBrk="0" hangingPunct="0">
              <a:buFontTx/>
              <a:buChar char="•"/>
            </a:pPr>
            <a:r>
              <a:rPr lang="en-US" sz="1700" dirty="0">
                <a:solidFill>
                  <a:schemeClr val="bg1"/>
                </a:solidFill>
                <a:latin typeface="Trebuchet MS" pitchFamily="34" charset="0"/>
              </a:rPr>
              <a:t> Call handling</a:t>
            </a:r>
          </a:p>
          <a:p>
            <a:pPr eaLnBrk="0" hangingPunct="0">
              <a:buFontTx/>
              <a:buChar char="•"/>
            </a:pPr>
            <a:r>
              <a:rPr lang="en-US" sz="1700" dirty="0">
                <a:solidFill>
                  <a:schemeClr val="bg1"/>
                </a:solidFill>
                <a:latin typeface="Trebuchet MS" pitchFamily="34" charset="0"/>
              </a:rPr>
              <a:t> Call Disposition</a:t>
            </a:r>
          </a:p>
          <a:p>
            <a:pPr eaLnBrk="0" hangingPunct="0">
              <a:buFontTx/>
              <a:buChar char="•"/>
            </a:pPr>
            <a:r>
              <a:rPr lang="en-US" sz="1700" dirty="0">
                <a:solidFill>
                  <a:schemeClr val="bg1"/>
                </a:solidFill>
                <a:latin typeface="Trebuchet MS" pitchFamily="34" charset="0"/>
              </a:rPr>
              <a:t> CRM</a:t>
            </a:r>
          </a:p>
        </p:txBody>
      </p:sp>
      <p:pic>
        <p:nvPicPr>
          <p:cNvPr id="2050" name="Picture 2" descr="D:\My Documents\Documents - Crosscode_Products\New_CIMS_Screens\CIM_Home_Page.png"/>
          <p:cNvPicPr>
            <a:picLocks noChangeAspect="1" noChangeArrowheads="1"/>
          </p:cNvPicPr>
          <p:nvPr/>
        </p:nvPicPr>
        <p:blipFill>
          <a:blip r:embed="rId2"/>
          <a:srcRect/>
          <a:stretch>
            <a:fillRect/>
          </a:stretch>
        </p:blipFill>
        <p:spPr bwMode="auto">
          <a:xfrm>
            <a:off x="69266" y="540328"/>
            <a:ext cx="11861502" cy="6078368"/>
          </a:xfrm>
          <a:prstGeom prst="rect">
            <a:avLst/>
          </a:prstGeom>
          <a:noFill/>
        </p:spPr>
      </p:pic>
    </p:spTree>
    <p:extLst>
      <p:ext uri="{BB962C8B-B14F-4D97-AF65-F5344CB8AC3E}">
        <p14:creationId xmlns:p14="http://schemas.microsoft.com/office/powerpoint/2010/main" val="2965320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1" y="-27384"/>
            <a:ext cx="8784299" cy="528127"/>
          </a:xfrm>
        </p:spPr>
        <p:txBody>
          <a:bodyPr>
            <a:normAutofit/>
          </a:bodyPr>
          <a:lstStyle/>
          <a:p>
            <a:r>
              <a:rPr lang="en-IN" sz="2400" dirty="0">
                <a:solidFill>
                  <a:schemeClr val="bg1"/>
                </a:solidFill>
                <a:latin typeface="Segoe UI Light" panose="020B0502040204020203" pitchFamily="34" charset="0"/>
                <a:ea typeface="+mn-ea"/>
                <a:cs typeface="Segoe UI Light" panose="020B0502040204020203" pitchFamily="34" charset="0"/>
              </a:rPr>
              <a:t>Crosscode timeline</a:t>
            </a:r>
            <a:endParaRPr lang="en-IN" sz="2400" dirty="0">
              <a:solidFill>
                <a:schemeClr val="bg1"/>
              </a:solidFill>
              <a:latin typeface="Segoe UI Light" panose="020B0502040204020203" pitchFamily="34" charset="0"/>
              <a:ea typeface="+mn-ea"/>
              <a:cs typeface="Segoe UI Light" panose="020B0502040204020203" pitchFamily="34" charset="0"/>
            </a:endParaRPr>
          </a:p>
        </p:txBody>
      </p:sp>
      <p:cxnSp>
        <p:nvCxnSpPr>
          <p:cNvPr id="4" name="Straight Connector 3"/>
          <p:cNvCxnSpPr/>
          <p:nvPr/>
        </p:nvCxnSpPr>
        <p:spPr>
          <a:xfrm>
            <a:off x="-48683" y="527977"/>
            <a:ext cx="87369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91477" y="917910"/>
            <a:ext cx="0" cy="5472608"/>
          </a:xfrm>
          <a:prstGeom prst="line">
            <a:avLst/>
          </a:prstGeom>
          <a:ln w="571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272903" y="1043299"/>
            <a:ext cx="240000" cy="240000"/>
          </a:xfrm>
          <a:prstGeom prst="ellipse">
            <a:avLst/>
          </a:prstGeom>
          <a:solidFill>
            <a:srgbClr val="4E82B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IN"/>
          </a:p>
        </p:txBody>
      </p:sp>
      <p:sp>
        <p:nvSpPr>
          <p:cNvPr id="12" name="TextBox 11"/>
          <p:cNvSpPr txBox="1"/>
          <p:nvPr/>
        </p:nvSpPr>
        <p:spPr>
          <a:xfrm>
            <a:off x="102825" y="917910"/>
            <a:ext cx="960107" cy="400105"/>
          </a:xfrm>
          <a:prstGeom prst="rect">
            <a:avLst/>
          </a:prstGeom>
          <a:noFill/>
        </p:spPr>
        <p:txBody>
          <a:bodyPr wrap="square" lIns="121917" tIns="60958" rIns="121917" bIns="60958" rtlCol="0">
            <a:spAutoFit/>
          </a:bodyPr>
          <a:lstStyle/>
          <a:p>
            <a:pPr algn="ctr"/>
            <a:r>
              <a:rPr lang="en-IN" dirty="0" smtClean="0">
                <a:solidFill>
                  <a:srgbClr val="13213C"/>
                </a:solidFill>
              </a:rPr>
              <a:t>2012</a:t>
            </a:r>
            <a:endParaRPr lang="en-IN" dirty="0">
              <a:solidFill>
                <a:srgbClr val="13213C"/>
              </a:solidFill>
            </a:endParaRPr>
          </a:p>
        </p:txBody>
      </p:sp>
      <p:sp>
        <p:nvSpPr>
          <p:cNvPr id="13" name="TextBox 12"/>
          <p:cNvSpPr txBox="1"/>
          <p:nvPr/>
        </p:nvSpPr>
        <p:spPr>
          <a:xfrm>
            <a:off x="113960" y="2309137"/>
            <a:ext cx="960107" cy="400105"/>
          </a:xfrm>
          <a:prstGeom prst="rect">
            <a:avLst/>
          </a:prstGeom>
          <a:noFill/>
        </p:spPr>
        <p:txBody>
          <a:bodyPr wrap="square" lIns="121917" tIns="60958" rIns="121917" bIns="60958" rtlCol="0">
            <a:spAutoFit/>
          </a:bodyPr>
          <a:lstStyle/>
          <a:p>
            <a:pPr algn="ctr"/>
            <a:r>
              <a:rPr lang="en-IN" dirty="0" smtClean="0">
                <a:solidFill>
                  <a:srgbClr val="13213C"/>
                </a:solidFill>
              </a:rPr>
              <a:t>2014</a:t>
            </a:r>
            <a:endParaRPr lang="en-IN" dirty="0">
              <a:solidFill>
                <a:srgbClr val="13213C"/>
              </a:solidFill>
            </a:endParaRPr>
          </a:p>
        </p:txBody>
      </p:sp>
      <p:sp>
        <p:nvSpPr>
          <p:cNvPr id="17" name="TextBox 16"/>
          <p:cNvSpPr txBox="1"/>
          <p:nvPr/>
        </p:nvSpPr>
        <p:spPr>
          <a:xfrm>
            <a:off x="91396" y="5202509"/>
            <a:ext cx="960107" cy="400105"/>
          </a:xfrm>
          <a:prstGeom prst="rect">
            <a:avLst/>
          </a:prstGeom>
          <a:noFill/>
        </p:spPr>
        <p:txBody>
          <a:bodyPr wrap="square" lIns="121917" tIns="60958" rIns="121917" bIns="60958" rtlCol="0">
            <a:spAutoFit/>
          </a:bodyPr>
          <a:lstStyle/>
          <a:p>
            <a:pPr algn="ctr"/>
            <a:r>
              <a:rPr lang="en-IN" dirty="0" smtClean="0">
                <a:solidFill>
                  <a:srgbClr val="13213C"/>
                </a:solidFill>
              </a:rPr>
              <a:t>2019</a:t>
            </a:r>
            <a:endParaRPr lang="en-IN" dirty="0">
              <a:solidFill>
                <a:srgbClr val="13213C"/>
              </a:solidFill>
            </a:endParaRPr>
          </a:p>
        </p:txBody>
      </p:sp>
      <p:sp>
        <p:nvSpPr>
          <p:cNvPr id="19" name="TextBox 18"/>
          <p:cNvSpPr txBox="1"/>
          <p:nvPr/>
        </p:nvSpPr>
        <p:spPr>
          <a:xfrm>
            <a:off x="1679509" y="920253"/>
            <a:ext cx="7776864" cy="1138769"/>
          </a:xfrm>
          <a:prstGeom prst="rect">
            <a:avLst/>
          </a:prstGeom>
          <a:noFill/>
        </p:spPr>
        <p:txBody>
          <a:bodyPr wrap="square" lIns="121917" tIns="60958" rIns="121917" bIns="60958" rtlCol="0">
            <a:spAutoFit/>
          </a:bodyPr>
          <a:lstStyle/>
          <a:p>
            <a:r>
              <a:rPr lang="en-IN" b="1" dirty="0" smtClean="0">
                <a:solidFill>
                  <a:srgbClr val="13213C"/>
                </a:solidFill>
                <a:latin typeface="Segoe UI Semilight" pitchFamily="34" charset="0"/>
                <a:cs typeface="Segoe UI Semilight" pitchFamily="34" charset="0"/>
              </a:rPr>
              <a:t>Founded in Nov, 2012.</a:t>
            </a:r>
          </a:p>
          <a:p>
            <a:r>
              <a:rPr lang="en-IN" sz="1600" dirty="0">
                <a:solidFill>
                  <a:srgbClr val="13213C"/>
                </a:solidFill>
                <a:latin typeface="Segoe UI Semilight" pitchFamily="34" charset="0"/>
                <a:cs typeface="Segoe UI Semilight" pitchFamily="34" charset="0"/>
              </a:rPr>
              <a:t>Focus – customer interaction &amp; process automation.</a:t>
            </a:r>
          </a:p>
          <a:p>
            <a:r>
              <a:rPr lang="en-IN" sz="1600" b="1" dirty="0">
                <a:solidFill>
                  <a:srgbClr val="13213C"/>
                </a:solidFill>
                <a:latin typeface="Segoe UI Semilight" pitchFamily="34" charset="0"/>
                <a:cs typeface="Segoe UI Semilight" pitchFamily="34" charset="0"/>
              </a:rPr>
              <a:t>Products</a:t>
            </a:r>
            <a:r>
              <a:rPr lang="en-IN" sz="1600" dirty="0">
                <a:solidFill>
                  <a:srgbClr val="13213C"/>
                </a:solidFill>
                <a:latin typeface="Segoe UI Semilight" pitchFamily="34" charset="0"/>
                <a:cs typeface="Segoe UI Semilight" pitchFamily="34" charset="0"/>
              </a:rPr>
              <a:t> – CIMS, </a:t>
            </a:r>
            <a:r>
              <a:rPr lang="en-IN" sz="1600" dirty="0" err="1">
                <a:solidFill>
                  <a:srgbClr val="13213C"/>
                </a:solidFill>
                <a:latin typeface="Segoe UI Semilight" pitchFamily="34" charset="0"/>
                <a:cs typeface="Segoe UI Semilight" pitchFamily="34" charset="0"/>
              </a:rPr>
              <a:t>CrossX</a:t>
            </a:r>
            <a:r>
              <a:rPr lang="en-IN" sz="1600" dirty="0">
                <a:solidFill>
                  <a:srgbClr val="13213C"/>
                </a:solidFill>
                <a:latin typeface="Segoe UI Semilight" pitchFamily="34" charset="0"/>
                <a:cs typeface="Segoe UI Semilight" pitchFamily="34" charset="0"/>
              </a:rPr>
              <a:t> – contact </a:t>
            </a:r>
            <a:r>
              <a:rPr lang="en-IN" sz="1600" dirty="0" err="1">
                <a:solidFill>
                  <a:srgbClr val="13213C"/>
                </a:solidFill>
                <a:latin typeface="Segoe UI Semilight" pitchFamily="34" charset="0"/>
                <a:cs typeface="Segoe UI Semilight" pitchFamily="34" charset="0"/>
              </a:rPr>
              <a:t>center</a:t>
            </a:r>
            <a:r>
              <a:rPr lang="en-IN" sz="1600" dirty="0">
                <a:solidFill>
                  <a:srgbClr val="13213C"/>
                </a:solidFill>
                <a:latin typeface="Segoe UI Semilight" pitchFamily="34" charset="0"/>
                <a:cs typeface="Segoe UI Semilight" pitchFamily="34" charset="0"/>
              </a:rPr>
              <a:t> &amp; telecom solutions</a:t>
            </a:r>
          </a:p>
          <a:p>
            <a:r>
              <a:rPr lang="en-IN" sz="1600" dirty="0">
                <a:solidFill>
                  <a:srgbClr val="13213C"/>
                </a:solidFill>
                <a:latin typeface="Segoe UI Semilight" pitchFamily="34" charset="0"/>
                <a:cs typeface="Segoe UI Semilight" pitchFamily="34" charset="0"/>
              </a:rPr>
              <a:t>Domains – retail, healthcare, banking, automotive.</a:t>
            </a:r>
            <a:endParaRPr lang="en-IN" sz="1600" dirty="0">
              <a:solidFill>
                <a:srgbClr val="13213C"/>
              </a:solidFill>
              <a:latin typeface="Segoe UI Semilight" pitchFamily="34" charset="0"/>
              <a:cs typeface="Segoe UI Semilight" pitchFamily="34" charset="0"/>
            </a:endParaRPr>
          </a:p>
        </p:txBody>
      </p:sp>
      <p:sp>
        <p:nvSpPr>
          <p:cNvPr id="23" name="TextBox 22"/>
          <p:cNvSpPr txBox="1"/>
          <p:nvPr/>
        </p:nvSpPr>
        <p:spPr>
          <a:xfrm>
            <a:off x="1679509" y="2291438"/>
            <a:ext cx="6912768" cy="1138769"/>
          </a:xfrm>
          <a:prstGeom prst="rect">
            <a:avLst/>
          </a:prstGeom>
          <a:noFill/>
        </p:spPr>
        <p:txBody>
          <a:bodyPr wrap="square" lIns="121917" tIns="60958" rIns="121917" bIns="60958" rtlCol="0">
            <a:spAutoFit/>
          </a:bodyPr>
          <a:lstStyle/>
          <a:p>
            <a:r>
              <a:rPr lang="en-IN" b="1" dirty="0" smtClean="0">
                <a:solidFill>
                  <a:srgbClr val="13213C"/>
                </a:solidFill>
                <a:latin typeface="Segoe UI Semilight" pitchFamily="34" charset="0"/>
                <a:cs typeface="Segoe UI Semilight" pitchFamily="34" charset="0"/>
              </a:rPr>
              <a:t>Govt of Karnataka signs up Crosscode.</a:t>
            </a:r>
          </a:p>
          <a:p>
            <a:r>
              <a:rPr lang="en-IN" sz="1600" dirty="0">
                <a:solidFill>
                  <a:srgbClr val="13213C"/>
                </a:solidFill>
                <a:latin typeface="Segoe UI Semilight" pitchFamily="34" charset="0"/>
                <a:cs typeface="Segoe UI Semilight" pitchFamily="34" charset="0"/>
              </a:rPr>
              <a:t>Dept. Of AHVS implements Crosscode CIMS for state wide helpline.</a:t>
            </a:r>
          </a:p>
          <a:p>
            <a:r>
              <a:rPr lang="en-IN" sz="1600" b="1" dirty="0">
                <a:solidFill>
                  <a:srgbClr val="13213C"/>
                </a:solidFill>
                <a:latin typeface="Segoe UI Semilight" pitchFamily="34" charset="0"/>
                <a:cs typeface="Segoe UI Semilight" pitchFamily="34" charset="0"/>
              </a:rPr>
              <a:t>Products</a:t>
            </a:r>
            <a:r>
              <a:rPr lang="en-IN" sz="1600" dirty="0">
                <a:solidFill>
                  <a:srgbClr val="13213C"/>
                </a:solidFill>
                <a:latin typeface="Segoe UI Semilight" pitchFamily="34" charset="0"/>
                <a:cs typeface="Segoe UI Semilight" pitchFamily="34" charset="0"/>
              </a:rPr>
              <a:t> – </a:t>
            </a:r>
            <a:r>
              <a:rPr lang="en-IN" sz="1600" dirty="0" err="1">
                <a:solidFill>
                  <a:srgbClr val="13213C"/>
                </a:solidFill>
                <a:latin typeface="Segoe UI Semilight" pitchFamily="34" charset="0"/>
                <a:cs typeface="Segoe UI Semilight" pitchFamily="34" charset="0"/>
              </a:rPr>
              <a:t>CommTRACK</a:t>
            </a:r>
            <a:r>
              <a:rPr lang="en-IN" sz="1600" dirty="0">
                <a:solidFill>
                  <a:srgbClr val="13213C"/>
                </a:solidFill>
                <a:latin typeface="Segoe UI Semilight" pitchFamily="34" charset="0"/>
                <a:cs typeface="Segoe UI Semilight" pitchFamily="34" charset="0"/>
              </a:rPr>
              <a:t>, CLM Platform Automotive</a:t>
            </a:r>
          </a:p>
          <a:p>
            <a:r>
              <a:rPr lang="en-IN" sz="1600" dirty="0">
                <a:solidFill>
                  <a:srgbClr val="13213C"/>
                </a:solidFill>
                <a:latin typeface="Segoe UI Semilight" pitchFamily="34" charset="0"/>
                <a:cs typeface="Segoe UI Semilight" pitchFamily="34" charset="0"/>
              </a:rPr>
              <a:t>Domains added – Utility services, Telecom.</a:t>
            </a:r>
          </a:p>
        </p:txBody>
      </p:sp>
      <p:sp>
        <p:nvSpPr>
          <p:cNvPr id="24" name="Oval 23"/>
          <p:cNvSpPr/>
          <p:nvPr/>
        </p:nvSpPr>
        <p:spPr>
          <a:xfrm>
            <a:off x="1214145" y="2390458"/>
            <a:ext cx="360000" cy="360000"/>
          </a:xfrm>
          <a:prstGeom prst="ellipse">
            <a:avLst/>
          </a:prstGeom>
          <a:solidFill>
            <a:srgbClr val="4E82B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IN"/>
          </a:p>
        </p:txBody>
      </p:sp>
      <p:sp>
        <p:nvSpPr>
          <p:cNvPr id="30" name="TextBox 29"/>
          <p:cNvSpPr txBox="1"/>
          <p:nvPr/>
        </p:nvSpPr>
        <p:spPr>
          <a:xfrm>
            <a:off x="94656" y="3789295"/>
            <a:ext cx="960107" cy="400105"/>
          </a:xfrm>
          <a:prstGeom prst="rect">
            <a:avLst/>
          </a:prstGeom>
          <a:noFill/>
        </p:spPr>
        <p:txBody>
          <a:bodyPr wrap="square" lIns="121917" tIns="60958" rIns="121917" bIns="60958" rtlCol="0">
            <a:spAutoFit/>
          </a:bodyPr>
          <a:lstStyle/>
          <a:p>
            <a:pPr algn="ctr"/>
            <a:r>
              <a:rPr lang="en-IN" dirty="0" smtClean="0">
                <a:solidFill>
                  <a:srgbClr val="13213C"/>
                </a:solidFill>
              </a:rPr>
              <a:t>2017</a:t>
            </a:r>
            <a:endParaRPr lang="en-IN" dirty="0">
              <a:solidFill>
                <a:srgbClr val="13213C"/>
              </a:solidFill>
            </a:endParaRPr>
          </a:p>
        </p:txBody>
      </p:sp>
      <p:sp>
        <p:nvSpPr>
          <p:cNvPr id="32" name="TextBox 31"/>
          <p:cNvSpPr txBox="1"/>
          <p:nvPr/>
        </p:nvSpPr>
        <p:spPr>
          <a:xfrm>
            <a:off x="1679509" y="3731598"/>
            <a:ext cx="6912768" cy="1138769"/>
          </a:xfrm>
          <a:prstGeom prst="rect">
            <a:avLst/>
          </a:prstGeom>
          <a:noFill/>
        </p:spPr>
        <p:txBody>
          <a:bodyPr wrap="square" lIns="121917" tIns="60958" rIns="121917" bIns="60958" rtlCol="0">
            <a:spAutoFit/>
          </a:bodyPr>
          <a:lstStyle/>
          <a:p>
            <a:r>
              <a:rPr lang="en-IN" b="1" dirty="0" smtClean="0">
                <a:solidFill>
                  <a:srgbClr val="13213C"/>
                </a:solidFill>
                <a:latin typeface="Segoe UI Semilight" pitchFamily="34" charset="0"/>
                <a:cs typeface="Segoe UI Semilight" pitchFamily="34" charset="0"/>
              </a:rPr>
              <a:t>Sign-ups with Mercedes Benz, GTL, TCL. Zeiss</a:t>
            </a:r>
          </a:p>
          <a:p>
            <a:r>
              <a:rPr lang="en-IN" sz="1600" dirty="0">
                <a:solidFill>
                  <a:srgbClr val="13213C"/>
                </a:solidFill>
                <a:latin typeface="Segoe UI Semilight" pitchFamily="34" charset="0"/>
                <a:cs typeface="Segoe UI Semilight" pitchFamily="34" charset="0"/>
              </a:rPr>
              <a:t>National helpdesk of entire Mercedes customer base on our platform.</a:t>
            </a:r>
          </a:p>
          <a:p>
            <a:r>
              <a:rPr lang="en-IN" sz="1600" dirty="0">
                <a:solidFill>
                  <a:srgbClr val="13213C"/>
                </a:solidFill>
                <a:latin typeface="Segoe UI Semilight" pitchFamily="34" charset="0"/>
                <a:cs typeface="Segoe UI Semilight" pitchFamily="34" charset="0"/>
              </a:rPr>
              <a:t>GTL puts 33,000 towers incident tracking with </a:t>
            </a:r>
            <a:r>
              <a:rPr lang="en-IN" sz="1600" dirty="0" err="1">
                <a:solidFill>
                  <a:srgbClr val="13213C"/>
                </a:solidFill>
                <a:latin typeface="Segoe UI Semilight" pitchFamily="34" charset="0"/>
                <a:cs typeface="Segoe UI Semilight" pitchFamily="34" charset="0"/>
              </a:rPr>
              <a:t>dialer</a:t>
            </a:r>
            <a:r>
              <a:rPr lang="en-IN" sz="1600" dirty="0">
                <a:solidFill>
                  <a:srgbClr val="13213C"/>
                </a:solidFill>
                <a:latin typeface="Segoe UI Semilight" pitchFamily="34" charset="0"/>
                <a:cs typeface="Segoe UI Semilight" pitchFamily="34" charset="0"/>
              </a:rPr>
              <a:t> on Crosscode</a:t>
            </a:r>
          </a:p>
          <a:p>
            <a:r>
              <a:rPr lang="en-IN" sz="1600" dirty="0">
                <a:solidFill>
                  <a:srgbClr val="13213C"/>
                </a:solidFill>
                <a:latin typeface="Segoe UI Semilight" pitchFamily="34" charset="0"/>
                <a:cs typeface="Segoe UI Semilight" pitchFamily="34" charset="0"/>
              </a:rPr>
              <a:t>Platform hosted as a Cloud Service.</a:t>
            </a:r>
          </a:p>
        </p:txBody>
      </p:sp>
      <p:sp>
        <p:nvSpPr>
          <p:cNvPr id="33" name="Oval 32"/>
          <p:cNvSpPr/>
          <p:nvPr/>
        </p:nvSpPr>
        <p:spPr>
          <a:xfrm>
            <a:off x="1162203" y="3797170"/>
            <a:ext cx="480000" cy="480000"/>
          </a:xfrm>
          <a:prstGeom prst="ellipse">
            <a:avLst/>
          </a:prstGeom>
          <a:solidFill>
            <a:srgbClr val="4E82B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IN"/>
          </a:p>
        </p:txBody>
      </p:sp>
      <p:sp>
        <p:nvSpPr>
          <p:cNvPr id="35" name="Oval 34"/>
          <p:cNvSpPr/>
          <p:nvPr/>
        </p:nvSpPr>
        <p:spPr>
          <a:xfrm>
            <a:off x="1096631" y="5171758"/>
            <a:ext cx="600000" cy="600000"/>
          </a:xfrm>
          <a:prstGeom prst="ellipse">
            <a:avLst/>
          </a:prstGeom>
          <a:solidFill>
            <a:srgbClr val="4E82BE"/>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IN"/>
          </a:p>
        </p:txBody>
      </p:sp>
      <p:sp>
        <p:nvSpPr>
          <p:cNvPr id="37" name="TextBox 36"/>
          <p:cNvSpPr txBox="1"/>
          <p:nvPr/>
        </p:nvSpPr>
        <p:spPr>
          <a:xfrm>
            <a:off x="1702073" y="5188880"/>
            <a:ext cx="6912768" cy="1138769"/>
          </a:xfrm>
          <a:prstGeom prst="rect">
            <a:avLst/>
          </a:prstGeom>
          <a:noFill/>
        </p:spPr>
        <p:txBody>
          <a:bodyPr wrap="square" lIns="121917" tIns="60958" rIns="121917" bIns="60958" rtlCol="0">
            <a:spAutoFit/>
          </a:bodyPr>
          <a:lstStyle/>
          <a:p>
            <a:r>
              <a:rPr lang="en-IN" b="1" dirty="0" smtClean="0">
                <a:solidFill>
                  <a:srgbClr val="13213C"/>
                </a:solidFill>
                <a:latin typeface="Segoe UI Semilight" pitchFamily="34" charset="0"/>
                <a:cs typeface="Segoe UI Semilight" pitchFamily="34" charset="0"/>
              </a:rPr>
              <a:t>Election Commission 1950 on Crosscode platform</a:t>
            </a:r>
          </a:p>
          <a:p>
            <a:r>
              <a:rPr lang="en-IN" sz="1600" dirty="0">
                <a:solidFill>
                  <a:srgbClr val="13213C"/>
                </a:solidFill>
                <a:latin typeface="Segoe UI Semilight" pitchFamily="34" charset="0"/>
                <a:cs typeface="Segoe UI Semilight" pitchFamily="34" charset="0"/>
              </a:rPr>
              <a:t>Crosscode provides the tech platform for the Election Commission helpline for Parliament Elections</a:t>
            </a:r>
            <a:r>
              <a:rPr lang="en-IN" sz="1600" dirty="0">
                <a:solidFill>
                  <a:srgbClr val="13213C"/>
                </a:solidFill>
                <a:latin typeface="Segoe UI Semilight" pitchFamily="34" charset="0"/>
                <a:cs typeface="Segoe UI Semilight" pitchFamily="34" charset="0"/>
              </a:rPr>
              <a:t> </a:t>
            </a:r>
            <a:r>
              <a:rPr lang="en-IN" sz="1600" dirty="0">
                <a:solidFill>
                  <a:srgbClr val="13213C"/>
                </a:solidFill>
                <a:latin typeface="Segoe UI Semilight" pitchFamily="34" charset="0"/>
                <a:cs typeface="Segoe UI Semilight" pitchFamily="34" charset="0"/>
              </a:rPr>
              <a:t>2019 for entire state of Karnataka.</a:t>
            </a:r>
          </a:p>
          <a:p>
            <a:r>
              <a:rPr lang="en-IN" sz="1600" dirty="0">
                <a:solidFill>
                  <a:srgbClr val="13213C"/>
                </a:solidFill>
                <a:latin typeface="Segoe UI Semilight" pitchFamily="34" charset="0"/>
                <a:cs typeface="Segoe UI Semilight" pitchFamily="34" charset="0"/>
              </a:rPr>
              <a:t>Bespoke application development on Python for a major DRDO project.</a:t>
            </a:r>
            <a:endParaRPr lang="en-IN" sz="1900" dirty="0">
              <a:solidFill>
                <a:srgbClr val="13213C"/>
              </a:solidFill>
              <a:latin typeface="Segoe UI Semilight" pitchFamily="34" charset="0"/>
              <a:cs typeface="Segoe UI Semilight" pitchFamily="34" charset="0"/>
            </a:endParaRPr>
          </a:p>
        </p:txBody>
      </p:sp>
      <p:sp>
        <p:nvSpPr>
          <p:cNvPr id="27" name="Slide Number Placeholder 26"/>
          <p:cNvSpPr>
            <a:spLocks noGrp="1"/>
          </p:cNvSpPr>
          <p:nvPr>
            <p:ph type="sldNum" sz="quarter" idx="12"/>
          </p:nvPr>
        </p:nvSpPr>
        <p:spPr/>
        <p:txBody>
          <a:bodyPr/>
          <a:lstStyle/>
          <a:p>
            <a:fld id="{6AE6CF6D-F666-45EC-96C5-70DF15A9AFFE}" type="slidenum">
              <a:rPr lang="en-IN" smtClean="0"/>
              <a:pPr/>
              <a:t>2</a:t>
            </a:fld>
            <a:endParaRPr lang="en-IN"/>
          </a:p>
        </p:txBody>
      </p:sp>
      <p:pic>
        <p:nvPicPr>
          <p:cNvPr id="1026" name="Picture 2" descr="C:\Users\sony\Documents\Personal\Nominations_Crosscode\Asia_finalist.jpg"/>
          <p:cNvPicPr>
            <a:picLocks noChangeAspect="1" noChangeArrowheads="1"/>
          </p:cNvPicPr>
          <p:nvPr/>
        </p:nvPicPr>
        <p:blipFill>
          <a:blip r:embed="rId2" cstate="print"/>
          <a:srcRect/>
          <a:stretch>
            <a:fillRect/>
          </a:stretch>
        </p:blipFill>
        <p:spPr bwMode="auto">
          <a:xfrm>
            <a:off x="10320470" y="191647"/>
            <a:ext cx="1542157" cy="1544069"/>
          </a:xfrm>
          <a:prstGeom prst="rect">
            <a:avLst/>
          </a:prstGeom>
          <a:noFill/>
        </p:spPr>
      </p:pic>
    </p:spTree>
    <p:extLst>
      <p:ext uri="{BB962C8B-B14F-4D97-AF65-F5344CB8AC3E}">
        <p14:creationId xmlns:p14="http://schemas.microsoft.com/office/powerpoint/2010/main" val="4291534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CallDesk – Campaign selection, breaks</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5122" name="Picture 2" descr="D:\My Documents\Documents - Crosscode_Products\New_CIMS_Screens\CIMS_CampaignACtive.png"/>
          <p:cNvPicPr>
            <a:picLocks noChangeAspect="1" noChangeArrowheads="1"/>
          </p:cNvPicPr>
          <p:nvPr/>
        </p:nvPicPr>
        <p:blipFill>
          <a:blip r:embed="rId2"/>
          <a:srcRect/>
          <a:stretch>
            <a:fillRect/>
          </a:stretch>
        </p:blipFill>
        <p:spPr bwMode="auto">
          <a:xfrm>
            <a:off x="180110" y="563266"/>
            <a:ext cx="2924175" cy="1076325"/>
          </a:xfrm>
          <a:prstGeom prst="rect">
            <a:avLst/>
          </a:prstGeom>
          <a:noFill/>
          <a:ln>
            <a:solidFill>
              <a:schemeClr val="bg2">
                <a:lumMod val="60000"/>
                <a:lumOff val="40000"/>
              </a:schemeClr>
            </a:solidFill>
          </a:ln>
        </p:spPr>
      </p:pic>
      <p:pic>
        <p:nvPicPr>
          <p:cNvPr id="5125" name="Picture 5" descr="D:\My Documents\Documents - Crosscode_Products\New_CIMS_Screens\CIM_Ready.png"/>
          <p:cNvPicPr>
            <a:picLocks noChangeAspect="1" noChangeArrowheads="1"/>
          </p:cNvPicPr>
          <p:nvPr/>
        </p:nvPicPr>
        <p:blipFill>
          <a:blip r:embed="rId3"/>
          <a:srcRect/>
          <a:stretch>
            <a:fillRect/>
          </a:stretch>
        </p:blipFill>
        <p:spPr bwMode="auto">
          <a:xfrm>
            <a:off x="210126" y="2605529"/>
            <a:ext cx="8278813" cy="1314450"/>
          </a:xfrm>
          <a:prstGeom prst="rect">
            <a:avLst/>
          </a:prstGeom>
          <a:noFill/>
          <a:ln>
            <a:solidFill>
              <a:schemeClr val="bg2">
                <a:lumMod val="60000"/>
                <a:lumOff val="40000"/>
              </a:schemeClr>
            </a:solidFill>
          </a:ln>
        </p:spPr>
      </p:pic>
      <p:pic>
        <p:nvPicPr>
          <p:cNvPr id="5127" name="Picture 7" descr="D:\My Documents\Documents - Crosscode_Products\New_CIMS_Screens\CIMS_NotReady_reasons.png"/>
          <p:cNvPicPr>
            <a:picLocks noChangeAspect="1" noChangeArrowheads="1"/>
          </p:cNvPicPr>
          <p:nvPr/>
        </p:nvPicPr>
        <p:blipFill>
          <a:blip r:embed="rId4"/>
          <a:srcRect/>
          <a:stretch>
            <a:fillRect/>
          </a:stretch>
        </p:blipFill>
        <p:spPr bwMode="auto">
          <a:xfrm>
            <a:off x="8503228" y="4276293"/>
            <a:ext cx="2971800" cy="2295525"/>
          </a:xfrm>
          <a:prstGeom prst="rect">
            <a:avLst/>
          </a:prstGeom>
          <a:noFill/>
          <a:ln>
            <a:solidFill>
              <a:schemeClr val="bg2">
                <a:lumMod val="60000"/>
                <a:lumOff val="40000"/>
              </a:schemeClr>
            </a:solidFill>
          </a:ln>
        </p:spPr>
      </p:pic>
      <p:sp>
        <p:nvSpPr>
          <p:cNvPr id="11" name="TextBox 10"/>
          <p:cNvSpPr txBox="1"/>
          <p:nvPr/>
        </p:nvSpPr>
        <p:spPr>
          <a:xfrm>
            <a:off x="3740727" y="720430"/>
            <a:ext cx="2632364" cy="738664"/>
          </a:xfrm>
          <a:prstGeom prst="rect">
            <a:avLst/>
          </a:prstGeom>
          <a:noFill/>
          <a:ln>
            <a:solidFill>
              <a:schemeClr val="accent1"/>
            </a:solidFill>
            <a:prstDash val="dash"/>
          </a:ln>
        </p:spPr>
        <p:txBody>
          <a:bodyPr wrap="square" rtlCol="0">
            <a:spAutoFit/>
          </a:bodyPr>
          <a:lstStyle/>
          <a:p>
            <a:r>
              <a:rPr lang="en-IN" sz="1400" dirty="0" smtClean="0"/>
              <a:t>Shows the campaigns to which the agent is assigned. Select the campaign needed &amp; proceed.</a:t>
            </a:r>
            <a:endParaRPr lang="en-IN" sz="1400" dirty="0"/>
          </a:p>
        </p:txBody>
      </p:sp>
      <p:sp>
        <p:nvSpPr>
          <p:cNvPr id="12" name="TextBox 11"/>
          <p:cNvSpPr txBox="1"/>
          <p:nvPr/>
        </p:nvSpPr>
        <p:spPr>
          <a:xfrm>
            <a:off x="221673" y="2092037"/>
            <a:ext cx="2632364" cy="307777"/>
          </a:xfrm>
          <a:prstGeom prst="rect">
            <a:avLst/>
          </a:prstGeom>
          <a:noFill/>
          <a:ln>
            <a:solidFill>
              <a:schemeClr val="accent1"/>
            </a:solidFill>
            <a:prstDash val="dash"/>
          </a:ln>
        </p:spPr>
        <p:txBody>
          <a:bodyPr wrap="square" rtlCol="0">
            <a:spAutoFit/>
          </a:bodyPr>
          <a:lstStyle/>
          <a:p>
            <a:r>
              <a:rPr lang="en-IN" sz="1400" dirty="0" smtClean="0"/>
              <a:t>Shows the campaign selected</a:t>
            </a:r>
            <a:endParaRPr lang="en-IN" sz="1400" dirty="0"/>
          </a:p>
        </p:txBody>
      </p:sp>
      <p:sp>
        <p:nvSpPr>
          <p:cNvPr id="13" name="TextBox 12"/>
          <p:cNvSpPr txBox="1"/>
          <p:nvPr/>
        </p:nvSpPr>
        <p:spPr>
          <a:xfrm>
            <a:off x="3976254" y="1856502"/>
            <a:ext cx="3906981" cy="523220"/>
          </a:xfrm>
          <a:prstGeom prst="rect">
            <a:avLst/>
          </a:prstGeom>
          <a:noFill/>
          <a:ln>
            <a:solidFill>
              <a:schemeClr val="accent1"/>
            </a:solidFill>
            <a:prstDash val="dash"/>
          </a:ln>
        </p:spPr>
        <p:txBody>
          <a:bodyPr wrap="square" rtlCol="0">
            <a:spAutoFit/>
          </a:bodyPr>
          <a:lstStyle/>
          <a:p>
            <a:r>
              <a:rPr lang="en-IN" sz="1400" dirty="0" smtClean="0"/>
              <a:t>Shows the agent is ready to take or make calls. Also the time for which he / she is ready</a:t>
            </a:r>
            <a:endParaRPr lang="en-IN" sz="1400" dirty="0"/>
          </a:p>
        </p:txBody>
      </p:sp>
      <p:sp>
        <p:nvSpPr>
          <p:cNvPr id="14" name="TextBox 13"/>
          <p:cNvSpPr txBox="1"/>
          <p:nvPr/>
        </p:nvSpPr>
        <p:spPr>
          <a:xfrm>
            <a:off x="623455" y="4156364"/>
            <a:ext cx="2632364" cy="523220"/>
          </a:xfrm>
          <a:prstGeom prst="rect">
            <a:avLst/>
          </a:prstGeom>
          <a:noFill/>
          <a:ln>
            <a:solidFill>
              <a:schemeClr val="accent1"/>
            </a:solidFill>
            <a:prstDash val="dash"/>
          </a:ln>
        </p:spPr>
        <p:txBody>
          <a:bodyPr wrap="square" rtlCol="0">
            <a:spAutoFit/>
          </a:bodyPr>
          <a:lstStyle/>
          <a:p>
            <a:r>
              <a:rPr lang="en-IN" sz="1400" dirty="0" smtClean="0"/>
              <a:t>Manual dial either type in the number or click on the dial pad</a:t>
            </a:r>
            <a:endParaRPr lang="en-IN" sz="1400" dirty="0"/>
          </a:p>
        </p:txBody>
      </p:sp>
      <p:sp>
        <p:nvSpPr>
          <p:cNvPr id="15" name="TextBox 14"/>
          <p:cNvSpPr txBox="1"/>
          <p:nvPr/>
        </p:nvSpPr>
        <p:spPr>
          <a:xfrm>
            <a:off x="5181600" y="4281055"/>
            <a:ext cx="2632364" cy="307777"/>
          </a:xfrm>
          <a:prstGeom prst="rect">
            <a:avLst/>
          </a:prstGeom>
          <a:noFill/>
          <a:ln>
            <a:solidFill>
              <a:schemeClr val="accent1"/>
            </a:solidFill>
            <a:prstDash val="dash"/>
          </a:ln>
        </p:spPr>
        <p:txBody>
          <a:bodyPr wrap="square" rtlCol="0">
            <a:spAutoFit/>
          </a:bodyPr>
          <a:lstStyle/>
          <a:p>
            <a:r>
              <a:rPr lang="en-IN" sz="1400" dirty="0" smtClean="0"/>
              <a:t>Green means – click to dial out</a:t>
            </a:r>
            <a:endParaRPr lang="en-IN" sz="1400" dirty="0"/>
          </a:p>
        </p:txBody>
      </p:sp>
      <p:sp>
        <p:nvSpPr>
          <p:cNvPr id="16" name="TextBox 15"/>
          <p:cNvSpPr txBox="1"/>
          <p:nvPr/>
        </p:nvSpPr>
        <p:spPr>
          <a:xfrm>
            <a:off x="5555673" y="5624946"/>
            <a:ext cx="2632364" cy="954107"/>
          </a:xfrm>
          <a:prstGeom prst="rect">
            <a:avLst/>
          </a:prstGeom>
          <a:noFill/>
          <a:ln>
            <a:solidFill>
              <a:schemeClr val="accent1"/>
            </a:solidFill>
            <a:prstDash val="dash"/>
          </a:ln>
        </p:spPr>
        <p:txBody>
          <a:bodyPr wrap="square" rtlCol="0">
            <a:spAutoFit/>
          </a:bodyPr>
          <a:lstStyle/>
          <a:p>
            <a:r>
              <a:rPr lang="en-IN" sz="1400" dirty="0" smtClean="0"/>
              <a:t>In order to go from Ready to Not Ready state </a:t>
            </a:r>
            <a:r>
              <a:rPr lang="en-IN" sz="1400" dirty="0" smtClean="0">
                <a:sym typeface="Wingdings" pitchFamily="2" charset="2"/>
              </a:rPr>
              <a:t> Click on the Ready tab  Select No Ready reason.</a:t>
            </a:r>
            <a:endParaRPr lang="en-IN" sz="1400" dirty="0"/>
          </a:p>
        </p:txBody>
      </p:sp>
      <p:cxnSp>
        <p:nvCxnSpPr>
          <p:cNvPr id="18" name="Straight Arrow Connector 17"/>
          <p:cNvCxnSpPr>
            <a:stCxn id="11" idx="1"/>
            <a:endCxn id="5122" idx="3"/>
          </p:cNvCxnSpPr>
          <p:nvPr/>
        </p:nvCxnSpPr>
        <p:spPr>
          <a:xfrm flipH="1">
            <a:off x="3104285" y="1089762"/>
            <a:ext cx="636442" cy="11667"/>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flipH="1">
            <a:off x="5486400" y="2379722"/>
            <a:ext cx="443345" cy="349623"/>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2"/>
          </p:cNvCxnSpPr>
          <p:nvPr/>
        </p:nvCxnSpPr>
        <p:spPr>
          <a:xfrm flipH="1">
            <a:off x="1399309" y="2399814"/>
            <a:ext cx="138546" cy="20484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 idx="0"/>
          </p:cNvCxnSpPr>
          <p:nvPr/>
        </p:nvCxnSpPr>
        <p:spPr>
          <a:xfrm flipH="1" flipV="1">
            <a:off x="1870364" y="3657600"/>
            <a:ext cx="69273" cy="49876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0"/>
          </p:cNvCxnSpPr>
          <p:nvPr/>
        </p:nvCxnSpPr>
        <p:spPr>
          <a:xfrm flipH="1" flipV="1">
            <a:off x="1108364" y="3699164"/>
            <a:ext cx="831273" cy="4572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5" idx="0"/>
          </p:cNvCxnSpPr>
          <p:nvPr/>
        </p:nvCxnSpPr>
        <p:spPr>
          <a:xfrm flipV="1">
            <a:off x="6497782" y="3796145"/>
            <a:ext cx="1233054" cy="48491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6" idx="3"/>
            <a:endCxn id="5127" idx="1"/>
          </p:cNvCxnSpPr>
          <p:nvPr/>
        </p:nvCxnSpPr>
        <p:spPr>
          <a:xfrm flipV="1">
            <a:off x="8188037" y="5424056"/>
            <a:ext cx="315191" cy="67794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3204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Single window CRM with customer data</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21</a:t>
            </a:fld>
            <a:endParaRPr lang="en-US" dirty="0"/>
          </a:p>
        </p:txBody>
      </p:sp>
      <p:pic>
        <p:nvPicPr>
          <p:cNvPr id="3074" name="Picture 2" descr="D:\My Documents\Documents - Crosscode_Products\New_CIMS_Screens\CIM_CRM1_HomePage.png"/>
          <p:cNvPicPr>
            <a:picLocks noChangeAspect="1" noChangeArrowheads="1"/>
          </p:cNvPicPr>
          <p:nvPr/>
        </p:nvPicPr>
        <p:blipFill>
          <a:blip r:embed="rId2"/>
          <a:srcRect/>
          <a:stretch>
            <a:fillRect/>
          </a:stretch>
        </p:blipFill>
        <p:spPr bwMode="auto">
          <a:xfrm>
            <a:off x="0" y="525929"/>
            <a:ext cx="12192000" cy="5806144"/>
          </a:xfrm>
          <a:prstGeom prst="rect">
            <a:avLst/>
          </a:prstGeom>
          <a:noFill/>
        </p:spPr>
      </p:pic>
    </p:spTree>
    <p:extLst>
      <p:ext uri="{BB962C8B-B14F-4D97-AF65-F5344CB8AC3E}">
        <p14:creationId xmlns:p14="http://schemas.microsoft.com/office/powerpoint/2010/main" val="296532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Active call – Transfer, conference</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3075" name="Picture 3" descr="D:\My Documents\Documents - Crosscode_Products\New_CIMS_Screens\CIM_Conference.png"/>
          <p:cNvPicPr>
            <a:picLocks noChangeAspect="1" noChangeArrowheads="1"/>
          </p:cNvPicPr>
          <p:nvPr/>
        </p:nvPicPr>
        <p:blipFill>
          <a:blip r:embed="rId2"/>
          <a:srcRect/>
          <a:stretch>
            <a:fillRect/>
          </a:stretch>
        </p:blipFill>
        <p:spPr bwMode="auto">
          <a:xfrm>
            <a:off x="8989002" y="2752291"/>
            <a:ext cx="2914650" cy="2295525"/>
          </a:xfrm>
          <a:prstGeom prst="rect">
            <a:avLst/>
          </a:prstGeom>
          <a:noFill/>
          <a:ln>
            <a:solidFill>
              <a:schemeClr val="bg2">
                <a:lumMod val="60000"/>
                <a:lumOff val="40000"/>
              </a:schemeClr>
            </a:solidFill>
          </a:ln>
        </p:spPr>
      </p:pic>
      <p:pic>
        <p:nvPicPr>
          <p:cNvPr id="3076" name="Picture 4" descr="D:\My Documents\Documents - Crosscode_Products\New_CIMS_Screens\CIM_1step_transfer.png"/>
          <p:cNvPicPr>
            <a:picLocks noChangeAspect="1" noChangeArrowheads="1"/>
          </p:cNvPicPr>
          <p:nvPr/>
        </p:nvPicPr>
        <p:blipFill>
          <a:blip r:embed="rId3"/>
          <a:srcRect/>
          <a:stretch>
            <a:fillRect/>
          </a:stretch>
        </p:blipFill>
        <p:spPr bwMode="auto">
          <a:xfrm>
            <a:off x="166255" y="5669541"/>
            <a:ext cx="6811963" cy="866775"/>
          </a:xfrm>
          <a:prstGeom prst="rect">
            <a:avLst/>
          </a:prstGeom>
          <a:noFill/>
          <a:ln>
            <a:solidFill>
              <a:schemeClr val="bg2">
                <a:lumMod val="60000"/>
                <a:lumOff val="40000"/>
              </a:schemeClr>
            </a:solidFill>
          </a:ln>
        </p:spPr>
      </p:pic>
      <p:pic>
        <p:nvPicPr>
          <p:cNvPr id="3077" name="Picture 5" descr="D:\My Documents\Documents - Crosscode_Products\New_CIMS_Screens\CIM_CallACtive.png"/>
          <p:cNvPicPr>
            <a:picLocks noChangeAspect="1" noChangeArrowheads="1"/>
          </p:cNvPicPr>
          <p:nvPr/>
        </p:nvPicPr>
        <p:blipFill>
          <a:blip r:embed="rId4"/>
          <a:srcRect/>
          <a:stretch>
            <a:fillRect/>
          </a:stretch>
        </p:blipFill>
        <p:spPr bwMode="auto">
          <a:xfrm>
            <a:off x="110840" y="589251"/>
            <a:ext cx="8031163" cy="1800225"/>
          </a:xfrm>
          <a:prstGeom prst="rect">
            <a:avLst/>
          </a:prstGeom>
          <a:noFill/>
          <a:ln>
            <a:solidFill>
              <a:schemeClr val="bg2">
                <a:lumMod val="60000"/>
                <a:lumOff val="40000"/>
              </a:schemeClr>
            </a:solidFill>
          </a:ln>
        </p:spPr>
      </p:pic>
      <p:sp>
        <p:nvSpPr>
          <p:cNvPr id="37" name="TextBox 36"/>
          <p:cNvSpPr txBox="1"/>
          <p:nvPr/>
        </p:nvSpPr>
        <p:spPr>
          <a:xfrm>
            <a:off x="9116290" y="1537848"/>
            <a:ext cx="2632364" cy="954107"/>
          </a:xfrm>
          <a:prstGeom prst="rect">
            <a:avLst/>
          </a:prstGeom>
          <a:noFill/>
          <a:ln>
            <a:solidFill>
              <a:schemeClr val="accent1"/>
            </a:solidFill>
            <a:prstDash val="dash"/>
          </a:ln>
        </p:spPr>
        <p:txBody>
          <a:bodyPr wrap="square" rtlCol="0">
            <a:spAutoFit/>
          </a:bodyPr>
          <a:lstStyle/>
          <a:p>
            <a:r>
              <a:rPr lang="en-IN" sz="1400" dirty="0" smtClean="0"/>
              <a:t>Start a n-party conference, just type in the number and click dial. Keep adding as many participants as needed.</a:t>
            </a:r>
            <a:endParaRPr lang="en-IN" sz="1400" dirty="0"/>
          </a:p>
        </p:txBody>
      </p:sp>
      <p:sp>
        <p:nvSpPr>
          <p:cNvPr id="40" name="TextBox 39"/>
          <p:cNvSpPr txBox="1"/>
          <p:nvPr/>
        </p:nvSpPr>
        <p:spPr>
          <a:xfrm>
            <a:off x="6719455" y="3325086"/>
            <a:ext cx="1316182" cy="1600438"/>
          </a:xfrm>
          <a:prstGeom prst="rect">
            <a:avLst/>
          </a:prstGeom>
          <a:noFill/>
          <a:ln>
            <a:solidFill>
              <a:schemeClr val="accent1"/>
            </a:solidFill>
            <a:prstDash val="dash"/>
          </a:ln>
        </p:spPr>
        <p:txBody>
          <a:bodyPr wrap="square" rtlCol="0">
            <a:spAutoFit/>
          </a:bodyPr>
          <a:lstStyle/>
          <a:p>
            <a:r>
              <a:rPr lang="en-IN" sz="1400" dirty="0" smtClean="0"/>
              <a:t>Disconnect or mute/</a:t>
            </a:r>
            <a:r>
              <a:rPr lang="en-IN" sz="1400" dirty="0" err="1" smtClean="0"/>
              <a:t>unmute</a:t>
            </a:r>
            <a:r>
              <a:rPr lang="en-IN" sz="1400" dirty="0" smtClean="0"/>
              <a:t> participants as required. Add participant by clicking on Dial button.</a:t>
            </a:r>
            <a:endParaRPr lang="en-IN" sz="1400" dirty="0"/>
          </a:p>
        </p:txBody>
      </p:sp>
      <p:sp>
        <p:nvSpPr>
          <p:cNvPr id="44" name="TextBox 43"/>
          <p:cNvSpPr txBox="1"/>
          <p:nvPr/>
        </p:nvSpPr>
        <p:spPr>
          <a:xfrm>
            <a:off x="4364181" y="2479957"/>
            <a:ext cx="2632364" cy="523220"/>
          </a:xfrm>
          <a:prstGeom prst="rect">
            <a:avLst/>
          </a:prstGeom>
          <a:noFill/>
          <a:ln>
            <a:solidFill>
              <a:schemeClr val="accent1"/>
            </a:solidFill>
            <a:prstDash val="dash"/>
          </a:ln>
        </p:spPr>
        <p:txBody>
          <a:bodyPr wrap="square" rtlCol="0">
            <a:spAutoFit/>
          </a:bodyPr>
          <a:lstStyle/>
          <a:p>
            <a:r>
              <a:rPr lang="en-IN" sz="1400" dirty="0" smtClean="0"/>
              <a:t>Red button – click to disconnect call / hang up.</a:t>
            </a:r>
            <a:endParaRPr lang="en-IN" sz="1400" dirty="0"/>
          </a:p>
        </p:txBody>
      </p:sp>
      <p:sp>
        <p:nvSpPr>
          <p:cNvPr id="45" name="TextBox 44"/>
          <p:cNvSpPr txBox="1"/>
          <p:nvPr/>
        </p:nvSpPr>
        <p:spPr>
          <a:xfrm>
            <a:off x="8437418" y="637302"/>
            <a:ext cx="2632364" cy="523220"/>
          </a:xfrm>
          <a:prstGeom prst="rect">
            <a:avLst/>
          </a:prstGeom>
          <a:noFill/>
          <a:ln>
            <a:solidFill>
              <a:schemeClr val="accent1"/>
            </a:solidFill>
            <a:prstDash val="dash"/>
          </a:ln>
        </p:spPr>
        <p:txBody>
          <a:bodyPr wrap="square" rtlCol="0">
            <a:spAutoFit/>
          </a:bodyPr>
          <a:lstStyle/>
          <a:p>
            <a:r>
              <a:rPr lang="en-IN" sz="1400" dirty="0" smtClean="0"/>
              <a:t>Shows Active or In call state with time duration of call.</a:t>
            </a:r>
            <a:endParaRPr lang="en-IN" sz="1400" dirty="0"/>
          </a:p>
        </p:txBody>
      </p:sp>
      <p:sp>
        <p:nvSpPr>
          <p:cNvPr id="48" name="TextBox 47"/>
          <p:cNvSpPr txBox="1"/>
          <p:nvPr/>
        </p:nvSpPr>
        <p:spPr>
          <a:xfrm>
            <a:off x="1939635" y="4904502"/>
            <a:ext cx="2632364" cy="523220"/>
          </a:xfrm>
          <a:prstGeom prst="rect">
            <a:avLst/>
          </a:prstGeom>
          <a:noFill/>
          <a:ln>
            <a:solidFill>
              <a:schemeClr val="accent1"/>
            </a:solidFill>
            <a:prstDash val="dash"/>
          </a:ln>
        </p:spPr>
        <p:txBody>
          <a:bodyPr wrap="square" rtlCol="0">
            <a:spAutoFit/>
          </a:bodyPr>
          <a:lstStyle/>
          <a:p>
            <a:r>
              <a:rPr lang="en-IN" sz="1400" dirty="0" smtClean="0"/>
              <a:t>Transfer a call </a:t>
            </a:r>
            <a:r>
              <a:rPr lang="en-IN" sz="1400" dirty="0" smtClean="0">
                <a:sym typeface="Wingdings" pitchFamily="2" charset="2"/>
              </a:rPr>
              <a:t> Type in the number  Click to dial</a:t>
            </a:r>
            <a:endParaRPr lang="en-IN" sz="1400" dirty="0"/>
          </a:p>
        </p:txBody>
      </p:sp>
      <p:sp>
        <p:nvSpPr>
          <p:cNvPr id="49" name="TextBox 48"/>
          <p:cNvSpPr txBox="1"/>
          <p:nvPr/>
        </p:nvSpPr>
        <p:spPr>
          <a:xfrm>
            <a:off x="304793" y="2507666"/>
            <a:ext cx="3616037" cy="307777"/>
          </a:xfrm>
          <a:prstGeom prst="rect">
            <a:avLst/>
          </a:prstGeom>
          <a:noFill/>
          <a:ln>
            <a:solidFill>
              <a:schemeClr val="accent1"/>
            </a:solidFill>
            <a:prstDash val="dash"/>
          </a:ln>
        </p:spPr>
        <p:txBody>
          <a:bodyPr wrap="square" rtlCol="0">
            <a:spAutoFit/>
          </a:bodyPr>
          <a:lstStyle/>
          <a:p>
            <a:r>
              <a:rPr lang="en-IN" sz="1400" dirty="0" smtClean="0"/>
              <a:t>Transfer – Warm Transfer – Conference -- Hold</a:t>
            </a:r>
            <a:endParaRPr lang="en-IN" sz="1400" dirty="0"/>
          </a:p>
        </p:txBody>
      </p:sp>
      <p:cxnSp>
        <p:nvCxnSpPr>
          <p:cNvPr id="51" name="Straight Arrow Connector 50"/>
          <p:cNvCxnSpPr/>
          <p:nvPr/>
        </p:nvCxnSpPr>
        <p:spPr>
          <a:xfrm flipV="1">
            <a:off x="858982" y="1634837"/>
            <a:ext cx="1939636" cy="88669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1717964" y="1704110"/>
            <a:ext cx="1565563" cy="77585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2812473" y="1704110"/>
            <a:ext cx="955963" cy="78970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616036" y="1731819"/>
            <a:ext cx="498764" cy="77585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4" idx="0"/>
          </p:cNvCxnSpPr>
          <p:nvPr/>
        </p:nvCxnSpPr>
        <p:spPr>
          <a:xfrm flipV="1">
            <a:off x="5680363" y="1801091"/>
            <a:ext cx="1274619" cy="67886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5" idx="1"/>
          </p:cNvCxnSpPr>
          <p:nvPr/>
        </p:nvCxnSpPr>
        <p:spPr>
          <a:xfrm flipH="1" flipV="1">
            <a:off x="4862945" y="789710"/>
            <a:ext cx="3574473" cy="109202"/>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37" idx="2"/>
            <a:endCxn id="3075" idx="0"/>
          </p:cNvCxnSpPr>
          <p:nvPr/>
        </p:nvCxnSpPr>
        <p:spPr>
          <a:xfrm>
            <a:off x="10432472" y="2491955"/>
            <a:ext cx="13855" cy="26033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8" idx="2"/>
            <a:endCxn id="3076" idx="0"/>
          </p:cNvCxnSpPr>
          <p:nvPr/>
        </p:nvCxnSpPr>
        <p:spPr>
          <a:xfrm>
            <a:off x="3255817" y="5427722"/>
            <a:ext cx="316420" cy="24181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8035636" y="3297385"/>
            <a:ext cx="3075709" cy="4571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8063345" y="3380509"/>
            <a:ext cx="3408219" cy="568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8035636" y="3616036"/>
            <a:ext cx="3228109" cy="54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3204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After call work, call back functions</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23</a:t>
            </a:fld>
            <a:endParaRPr lang="en-US" dirty="0"/>
          </a:p>
        </p:txBody>
      </p:sp>
      <p:pic>
        <p:nvPicPr>
          <p:cNvPr id="6146" name="Picture 2" descr="D:\My Documents\Documents - Crosscode_Products\New_CIMS_Screens\CIM_Disposition.png"/>
          <p:cNvPicPr>
            <a:picLocks noChangeAspect="1" noChangeArrowheads="1"/>
          </p:cNvPicPr>
          <p:nvPr/>
        </p:nvPicPr>
        <p:blipFill>
          <a:blip r:embed="rId2"/>
          <a:srcRect/>
          <a:stretch>
            <a:fillRect/>
          </a:stretch>
        </p:blipFill>
        <p:spPr bwMode="auto">
          <a:xfrm>
            <a:off x="240284" y="5250872"/>
            <a:ext cx="3038475" cy="1371600"/>
          </a:xfrm>
          <a:prstGeom prst="rect">
            <a:avLst/>
          </a:prstGeom>
          <a:noFill/>
          <a:ln>
            <a:solidFill>
              <a:schemeClr val="bg2">
                <a:lumMod val="60000"/>
                <a:lumOff val="40000"/>
              </a:schemeClr>
            </a:solidFill>
          </a:ln>
        </p:spPr>
      </p:pic>
      <p:pic>
        <p:nvPicPr>
          <p:cNvPr id="6147" name="Picture 3" descr="D:\My Documents\Documents - Crosscode_Products\New_CIMS_Screens\CIM_ACW.png"/>
          <p:cNvPicPr>
            <a:picLocks noChangeAspect="1" noChangeArrowheads="1"/>
          </p:cNvPicPr>
          <p:nvPr/>
        </p:nvPicPr>
        <p:blipFill>
          <a:blip r:embed="rId3"/>
          <a:srcRect/>
          <a:stretch>
            <a:fillRect/>
          </a:stretch>
        </p:blipFill>
        <p:spPr bwMode="auto">
          <a:xfrm>
            <a:off x="244331" y="585788"/>
            <a:ext cx="7545387" cy="1724025"/>
          </a:xfrm>
          <a:prstGeom prst="rect">
            <a:avLst/>
          </a:prstGeom>
          <a:noFill/>
          <a:ln>
            <a:solidFill>
              <a:schemeClr val="bg2">
                <a:lumMod val="60000"/>
                <a:lumOff val="40000"/>
              </a:schemeClr>
            </a:solidFill>
          </a:ln>
        </p:spPr>
      </p:pic>
      <p:pic>
        <p:nvPicPr>
          <p:cNvPr id="6148" name="Picture 4" descr="D:\My Documents\Documents - Crosscode_Products\New_CIMS_Screens\CIM_Callback.png"/>
          <p:cNvPicPr>
            <a:picLocks noChangeAspect="1" noChangeArrowheads="1"/>
          </p:cNvPicPr>
          <p:nvPr/>
        </p:nvPicPr>
        <p:blipFill>
          <a:blip r:embed="rId4"/>
          <a:srcRect/>
          <a:stretch>
            <a:fillRect/>
          </a:stretch>
        </p:blipFill>
        <p:spPr bwMode="auto">
          <a:xfrm>
            <a:off x="8053820" y="3370118"/>
            <a:ext cx="3676650" cy="3276600"/>
          </a:xfrm>
          <a:prstGeom prst="rect">
            <a:avLst/>
          </a:prstGeom>
          <a:noFill/>
          <a:ln>
            <a:solidFill>
              <a:schemeClr val="bg2">
                <a:lumMod val="60000"/>
                <a:lumOff val="40000"/>
              </a:schemeClr>
            </a:solidFill>
          </a:ln>
        </p:spPr>
      </p:pic>
      <p:sp>
        <p:nvSpPr>
          <p:cNvPr id="27" name="TextBox 26"/>
          <p:cNvSpPr txBox="1"/>
          <p:nvPr/>
        </p:nvSpPr>
        <p:spPr>
          <a:xfrm>
            <a:off x="8645236" y="2175154"/>
            <a:ext cx="2466110" cy="954107"/>
          </a:xfrm>
          <a:prstGeom prst="rect">
            <a:avLst/>
          </a:prstGeom>
          <a:noFill/>
          <a:ln>
            <a:solidFill>
              <a:schemeClr val="accent1"/>
            </a:solidFill>
            <a:prstDash val="dash"/>
          </a:ln>
        </p:spPr>
        <p:txBody>
          <a:bodyPr wrap="square" rtlCol="0">
            <a:spAutoFit/>
          </a:bodyPr>
          <a:lstStyle/>
          <a:p>
            <a:r>
              <a:rPr lang="en-IN" sz="1400" dirty="0" smtClean="0"/>
              <a:t>Call back configuration – either do it relative from now – 5 </a:t>
            </a:r>
            <a:r>
              <a:rPr lang="en-IN" sz="1400" dirty="0" err="1" smtClean="0"/>
              <a:t>mins</a:t>
            </a:r>
            <a:r>
              <a:rPr lang="en-IN" sz="1400" dirty="0" smtClean="0"/>
              <a:t> from now or select a specific date &amp; time.</a:t>
            </a:r>
            <a:endParaRPr lang="en-IN" sz="1400" dirty="0"/>
          </a:p>
        </p:txBody>
      </p:sp>
      <p:sp>
        <p:nvSpPr>
          <p:cNvPr id="28" name="TextBox 27"/>
          <p:cNvSpPr txBox="1"/>
          <p:nvPr/>
        </p:nvSpPr>
        <p:spPr>
          <a:xfrm>
            <a:off x="1704109" y="2521517"/>
            <a:ext cx="4627418" cy="738664"/>
          </a:xfrm>
          <a:prstGeom prst="rect">
            <a:avLst/>
          </a:prstGeom>
          <a:noFill/>
          <a:ln>
            <a:solidFill>
              <a:schemeClr val="accent1"/>
            </a:solidFill>
            <a:prstDash val="dash"/>
          </a:ln>
        </p:spPr>
        <p:txBody>
          <a:bodyPr wrap="square" rtlCol="0">
            <a:spAutoFit/>
          </a:bodyPr>
          <a:lstStyle/>
          <a:p>
            <a:r>
              <a:rPr lang="en-IN" sz="1400" dirty="0" smtClean="0"/>
              <a:t>Post call disconnect the agent is in After Call Work (ACW) mode. Also known as wrap up mode. Orange colour button means ACW</a:t>
            </a:r>
            <a:endParaRPr lang="en-IN" sz="1400" dirty="0"/>
          </a:p>
        </p:txBody>
      </p:sp>
      <p:sp>
        <p:nvSpPr>
          <p:cNvPr id="29" name="TextBox 28"/>
          <p:cNvSpPr txBox="1"/>
          <p:nvPr/>
        </p:nvSpPr>
        <p:spPr>
          <a:xfrm>
            <a:off x="207818" y="4170208"/>
            <a:ext cx="3158837" cy="738664"/>
          </a:xfrm>
          <a:prstGeom prst="rect">
            <a:avLst/>
          </a:prstGeom>
          <a:noFill/>
          <a:ln>
            <a:solidFill>
              <a:schemeClr val="accent1"/>
            </a:solidFill>
            <a:prstDash val="dash"/>
          </a:ln>
        </p:spPr>
        <p:txBody>
          <a:bodyPr wrap="square" rtlCol="0">
            <a:spAutoFit/>
          </a:bodyPr>
          <a:lstStyle/>
          <a:p>
            <a:r>
              <a:rPr lang="en-IN" sz="1400" dirty="0" smtClean="0"/>
              <a:t>To close the call &amp; get Ready again, select the disposition. Dispositions are campaign specific</a:t>
            </a:r>
            <a:endParaRPr lang="en-IN" sz="1400" dirty="0"/>
          </a:p>
        </p:txBody>
      </p:sp>
      <p:cxnSp>
        <p:nvCxnSpPr>
          <p:cNvPr id="31" name="Straight Arrow Connector 30"/>
          <p:cNvCxnSpPr>
            <a:stCxn id="27" idx="2"/>
          </p:cNvCxnSpPr>
          <p:nvPr/>
        </p:nvCxnSpPr>
        <p:spPr>
          <a:xfrm flipH="1">
            <a:off x="9476509" y="3129261"/>
            <a:ext cx="401782" cy="625321"/>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7" idx="2"/>
          </p:cNvCxnSpPr>
          <p:nvPr/>
        </p:nvCxnSpPr>
        <p:spPr>
          <a:xfrm>
            <a:off x="9878291" y="3129261"/>
            <a:ext cx="651164" cy="129033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0"/>
          </p:cNvCxnSpPr>
          <p:nvPr/>
        </p:nvCxnSpPr>
        <p:spPr>
          <a:xfrm flipH="1" flipV="1">
            <a:off x="4003964" y="997527"/>
            <a:ext cx="13854" cy="152399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3"/>
          </p:cNvCxnSpPr>
          <p:nvPr/>
        </p:nvCxnSpPr>
        <p:spPr>
          <a:xfrm flipV="1">
            <a:off x="6331527" y="1870364"/>
            <a:ext cx="831273" cy="102048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9" idx="2"/>
            <a:endCxn id="6146" idx="0"/>
          </p:cNvCxnSpPr>
          <p:nvPr/>
        </p:nvCxnSpPr>
        <p:spPr>
          <a:xfrm flipH="1">
            <a:off x="1759522" y="4908872"/>
            <a:ext cx="27715" cy="3420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49" name="Picture 5" descr="D:\My Documents\Documents - Crosscode_Products\New_CIMS_Screens\CIM_Callhistory.png"/>
          <p:cNvPicPr>
            <a:picLocks noChangeAspect="1" noChangeArrowheads="1"/>
          </p:cNvPicPr>
          <p:nvPr/>
        </p:nvPicPr>
        <p:blipFill>
          <a:blip r:embed="rId5"/>
          <a:srcRect/>
          <a:stretch>
            <a:fillRect/>
          </a:stretch>
        </p:blipFill>
        <p:spPr bwMode="auto">
          <a:xfrm>
            <a:off x="4543425" y="5725390"/>
            <a:ext cx="2495550" cy="838200"/>
          </a:xfrm>
          <a:prstGeom prst="rect">
            <a:avLst/>
          </a:prstGeom>
          <a:noFill/>
          <a:ln>
            <a:solidFill>
              <a:schemeClr val="bg2">
                <a:lumMod val="60000"/>
                <a:lumOff val="40000"/>
              </a:schemeClr>
            </a:solidFill>
          </a:ln>
        </p:spPr>
      </p:pic>
      <p:sp>
        <p:nvSpPr>
          <p:cNvPr id="53" name="TextBox 52"/>
          <p:cNvSpPr txBox="1"/>
          <p:nvPr/>
        </p:nvSpPr>
        <p:spPr>
          <a:xfrm>
            <a:off x="4239498" y="4862939"/>
            <a:ext cx="3158837" cy="523220"/>
          </a:xfrm>
          <a:prstGeom prst="rect">
            <a:avLst/>
          </a:prstGeom>
          <a:noFill/>
          <a:ln>
            <a:solidFill>
              <a:schemeClr val="accent1"/>
            </a:solidFill>
            <a:prstDash val="dash"/>
          </a:ln>
        </p:spPr>
        <p:txBody>
          <a:bodyPr wrap="square" rtlCol="0">
            <a:spAutoFit/>
          </a:bodyPr>
          <a:lstStyle/>
          <a:p>
            <a:r>
              <a:rPr lang="en-IN" sz="1400" dirty="0" smtClean="0"/>
              <a:t>Call history shows number of calls </a:t>
            </a:r>
            <a:r>
              <a:rPr lang="en-IN" sz="1400" dirty="0" err="1" smtClean="0"/>
              <a:t>dialed</a:t>
            </a:r>
            <a:r>
              <a:rPr lang="en-IN" sz="1400" dirty="0" smtClean="0"/>
              <a:t> or received or missed for the session</a:t>
            </a:r>
            <a:endParaRPr lang="en-IN" sz="1400" dirty="0"/>
          </a:p>
        </p:txBody>
      </p:sp>
      <p:cxnSp>
        <p:nvCxnSpPr>
          <p:cNvPr id="54" name="Straight Arrow Connector 53"/>
          <p:cNvCxnSpPr>
            <a:stCxn id="53" idx="2"/>
          </p:cNvCxnSpPr>
          <p:nvPr/>
        </p:nvCxnSpPr>
        <p:spPr>
          <a:xfrm>
            <a:off x="5818917" y="5386159"/>
            <a:ext cx="13843" cy="33576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320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AdminDesk Real Time Agent Monitoring</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459" y="588588"/>
            <a:ext cx="11564232" cy="5906341"/>
          </a:xfrm>
          <a:prstGeom prst="rect">
            <a:avLst/>
          </a:prstGeom>
        </p:spPr>
      </p:pic>
    </p:spTree>
    <p:extLst>
      <p:ext uri="{BB962C8B-B14F-4D97-AF65-F5344CB8AC3E}">
        <p14:creationId xmlns:p14="http://schemas.microsoft.com/office/powerpoint/2010/main" val="14660174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AdminDesk QA + Voice Log Player</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25</a:t>
            </a:fld>
            <a:endParaRPr lang="en-US" dirty="0"/>
          </a:p>
        </p:txBody>
      </p:sp>
      <p:pic>
        <p:nvPicPr>
          <p:cNvPr id="5" name="Picture 4"/>
          <p:cNvPicPr>
            <a:picLocks noChangeAspect="1" noChangeArrowheads="1"/>
          </p:cNvPicPr>
          <p:nvPr/>
        </p:nvPicPr>
        <p:blipFill>
          <a:blip r:embed="rId2"/>
          <a:srcRect/>
          <a:stretch>
            <a:fillRect/>
          </a:stretch>
        </p:blipFill>
        <p:spPr bwMode="auto">
          <a:xfrm>
            <a:off x="919288" y="802715"/>
            <a:ext cx="10480310" cy="5553635"/>
          </a:xfrm>
          <a:prstGeom prst="rect">
            <a:avLst/>
          </a:prstGeom>
          <a:noFill/>
          <a:ln w="9525">
            <a:noFill/>
            <a:miter lim="800000"/>
            <a:headEnd/>
            <a:tailEnd/>
          </a:ln>
        </p:spPr>
      </p:pic>
    </p:spTree>
    <p:extLst>
      <p:ext uri="{BB962C8B-B14F-4D97-AF65-F5344CB8AC3E}">
        <p14:creationId xmlns:p14="http://schemas.microsoft.com/office/powerpoint/2010/main" val="2424945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CORE Unified Reporting Tool</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622" y="1240990"/>
            <a:ext cx="5103324" cy="339252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271" y="715958"/>
            <a:ext cx="2146355" cy="150844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6847" y="670494"/>
            <a:ext cx="2314575" cy="155391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5246" y="2623653"/>
            <a:ext cx="4186176" cy="2157780"/>
          </a:xfrm>
          <a:prstGeom prst="rect">
            <a:avLst/>
          </a:prstGeom>
        </p:spPr>
      </p:pic>
      <p:sp>
        <p:nvSpPr>
          <p:cNvPr id="11" name="TextBox 10"/>
          <p:cNvSpPr txBox="1"/>
          <p:nvPr/>
        </p:nvSpPr>
        <p:spPr>
          <a:xfrm>
            <a:off x="-196763" y="5231007"/>
            <a:ext cx="7190813" cy="1200329"/>
          </a:xfrm>
          <a:prstGeom prst="rect">
            <a:avLst/>
          </a:prstGeom>
          <a:noFill/>
        </p:spPr>
        <p:txBody>
          <a:bodyPr wrap="square" rtlCol="0">
            <a:spAutoFit/>
          </a:bodyPr>
          <a:lstStyle/>
          <a:p>
            <a:pPr algn="ctr"/>
            <a:r>
              <a:rPr lang="en-IN" sz="3600" dirty="0" smtClean="0">
                <a:solidFill>
                  <a:schemeClr val="bg1">
                    <a:lumMod val="50000"/>
                  </a:schemeClr>
                </a:solidFill>
                <a:latin typeface="Segoe UI Light" panose="020B0502040204020203" pitchFamily="34" charset="0"/>
                <a:cs typeface="Segoe UI Light" panose="020B0502040204020203" pitchFamily="34" charset="0"/>
              </a:rPr>
              <a:t>CORE can be accessed across devices – PC, tab, phones…</a:t>
            </a:r>
            <a:endParaRPr lang="en-IN" sz="36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7772401" y="5217458"/>
            <a:ext cx="4108575" cy="1200329"/>
          </a:xfrm>
          <a:prstGeom prst="rect">
            <a:avLst/>
          </a:prstGeom>
          <a:noFill/>
        </p:spPr>
        <p:txBody>
          <a:bodyPr wrap="square" rtlCol="0">
            <a:spAutoFit/>
          </a:bodyPr>
          <a:lstStyle/>
          <a:p>
            <a:pPr algn="ctr"/>
            <a:r>
              <a:rPr lang="en-IN" sz="3600" dirty="0" smtClean="0">
                <a:solidFill>
                  <a:schemeClr val="bg1">
                    <a:lumMod val="50000"/>
                  </a:schemeClr>
                </a:solidFill>
                <a:latin typeface="Segoe UI Light" panose="020B0502040204020203" pitchFamily="34" charset="0"/>
                <a:cs typeface="Segoe UI Light" panose="020B0502040204020203" pitchFamily="34" charset="0"/>
              </a:rPr>
              <a:t>Report, charts across applications</a:t>
            </a:r>
            <a:endParaRPr lang="en-IN" sz="3600" dirty="0">
              <a:solidFill>
                <a:schemeClr val="bg1">
                  <a:lumMod val="50000"/>
                </a:schemeClr>
              </a:solidFill>
              <a:latin typeface="Segoe UI Light" panose="020B0502040204020203" pitchFamily="34" charset="0"/>
              <a:cs typeface="Segoe UI Light" panose="020B0502040204020203" pitchFamily="34" charset="0"/>
            </a:endParaRPr>
          </a:p>
        </p:txBody>
      </p:sp>
      <p:cxnSp>
        <p:nvCxnSpPr>
          <p:cNvPr id="4" name="Straight Connector 3"/>
          <p:cNvCxnSpPr/>
          <p:nvPr/>
        </p:nvCxnSpPr>
        <p:spPr>
          <a:xfrm>
            <a:off x="6736977" y="657047"/>
            <a:ext cx="0" cy="59087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72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CORE User Home Page</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27</a:t>
            </a:fld>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31" y="564778"/>
            <a:ext cx="10950586" cy="6156697"/>
          </a:xfrm>
          <a:prstGeom prst="rect">
            <a:avLst/>
          </a:prstGeom>
        </p:spPr>
      </p:pic>
      <p:sp>
        <p:nvSpPr>
          <p:cNvPr id="14" name="TextBox 13"/>
          <p:cNvSpPr txBox="1"/>
          <p:nvPr/>
        </p:nvSpPr>
        <p:spPr>
          <a:xfrm>
            <a:off x="6360459" y="3119718"/>
            <a:ext cx="4020670" cy="163121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IN" sz="2000" dirty="0" smtClean="0">
                <a:latin typeface="Segoe UI Light" panose="020B0502040204020203" pitchFamily="34" charset="0"/>
                <a:cs typeface="Segoe UI Light" panose="020B0502040204020203" pitchFamily="34" charset="0"/>
              </a:rPr>
              <a:t>Notice the 2 applications – CommTEL &amp; CommTRACK. Other apps will be listed likewise &amp; you have one interface to access all reports</a:t>
            </a:r>
            <a:endParaRPr lang="en-IN" sz="2000" dirty="0">
              <a:latin typeface="Segoe UI Light" panose="020B0502040204020203" pitchFamily="34" charset="0"/>
              <a:cs typeface="Segoe UI Light" panose="020B0502040204020203" pitchFamily="34" charset="0"/>
            </a:endParaRPr>
          </a:p>
        </p:txBody>
      </p:sp>
      <p:cxnSp>
        <p:nvCxnSpPr>
          <p:cNvPr id="18" name="Straight Arrow Connector 17"/>
          <p:cNvCxnSpPr>
            <a:stCxn id="14" idx="1"/>
          </p:cNvCxnSpPr>
          <p:nvPr/>
        </p:nvCxnSpPr>
        <p:spPr>
          <a:xfrm flipH="1" flipV="1">
            <a:off x="3523129" y="2407024"/>
            <a:ext cx="2837330" cy="152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1"/>
          </p:cNvCxnSpPr>
          <p:nvPr/>
        </p:nvCxnSpPr>
        <p:spPr>
          <a:xfrm flipH="1">
            <a:off x="3523129" y="3935326"/>
            <a:ext cx="2837330" cy="1806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428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CORE Generate Report</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29" y="559002"/>
            <a:ext cx="10951200" cy="615704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249" y="4342014"/>
            <a:ext cx="5289176" cy="1688824"/>
          </a:xfrm>
          <a:prstGeom prst="rect">
            <a:avLst/>
          </a:prstGeom>
          <a:ln>
            <a:noFill/>
          </a:ln>
          <a:effectLst>
            <a:outerShdw blurRad="190500" algn="tl" rotWithShape="0">
              <a:srgbClr val="000000">
                <a:alpha val="70000"/>
              </a:srgbClr>
            </a:outerShdw>
          </a:effectLst>
        </p:spPr>
      </p:pic>
      <p:sp>
        <p:nvSpPr>
          <p:cNvPr id="10" name="TextBox 9"/>
          <p:cNvSpPr txBox="1"/>
          <p:nvPr/>
        </p:nvSpPr>
        <p:spPr>
          <a:xfrm>
            <a:off x="8052301" y="2397516"/>
            <a:ext cx="2382618"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IN" sz="2000" dirty="0" smtClean="0">
                <a:latin typeface="Segoe UI Light" panose="020B0502040204020203" pitchFamily="34" charset="0"/>
                <a:cs typeface="Segoe UI Light" panose="020B0502040204020203" pitchFamily="34" charset="0"/>
              </a:rPr>
              <a:t>The report selected is Campaign </a:t>
            </a:r>
            <a:r>
              <a:rPr lang="en-IN" sz="2000" dirty="0" err="1" smtClean="0">
                <a:latin typeface="Segoe UI Light" panose="020B0502040204020203" pitchFamily="34" charset="0"/>
                <a:cs typeface="Segoe UI Light" panose="020B0502040204020203" pitchFamily="34" charset="0"/>
              </a:rPr>
              <a:t>Dialed</a:t>
            </a:r>
            <a:r>
              <a:rPr lang="en-IN" sz="2000" dirty="0" smtClean="0">
                <a:latin typeface="Segoe UI Light" panose="020B0502040204020203" pitchFamily="34" charset="0"/>
                <a:cs typeface="Segoe UI Light" panose="020B0502040204020203" pitchFamily="34" charset="0"/>
              </a:rPr>
              <a:t> Report. </a:t>
            </a:r>
            <a:endParaRPr lang="en-IN" sz="2000" dirty="0">
              <a:latin typeface="Segoe UI Light" panose="020B0502040204020203" pitchFamily="34" charset="0"/>
              <a:cs typeface="Segoe UI Light" panose="020B0502040204020203" pitchFamily="34" charset="0"/>
            </a:endParaRPr>
          </a:p>
        </p:txBody>
      </p:sp>
      <p:sp>
        <p:nvSpPr>
          <p:cNvPr id="11" name="TextBox 10"/>
          <p:cNvSpPr txBox="1"/>
          <p:nvPr/>
        </p:nvSpPr>
        <p:spPr>
          <a:xfrm>
            <a:off x="3950948" y="4678594"/>
            <a:ext cx="2382618"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IN" sz="2000" dirty="0" smtClean="0">
                <a:latin typeface="Segoe UI Light" panose="020B0502040204020203" pitchFamily="34" charset="0"/>
                <a:cs typeface="Segoe UI Light" panose="020B0502040204020203" pitchFamily="34" charset="0"/>
              </a:rPr>
              <a:t>The name, date range for the report is filled in…</a:t>
            </a:r>
            <a:endParaRPr lang="en-IN"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88127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CORE Charts</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29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86" y="596670"/>
            <a:ext cx="7446314" cy="432893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028" y="1994356"/>
            <a:ext cx="7611036" cy="4361994"/>
          </a:xfrm>
          <a:prstGeom prst="rect">
            <a:avLst/>
          </a:prstGeom>
        </p:spPr>
      </p:pic>
      <p:sp>
        <p:nvSpPr>
          <p:cNvPr id="12" name="TextBox 11"/>
          <p:cNvSpPr txBox="1"/>
          <p:nvPr/>
        </p:nvSpPr>
        <p:spPr>
          <a:xfrm>
            <a:off x="8343720" y="787682"/>
            <a:ext cx="3489692"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IN" sz="2000" dirty="0" smtClean="0">
                <a:latin typeface="Segoe UI Light" panose="020B0502040204020203" pitchFamily="34" charset="0"/>
                <a:cs typeface="Segoe UI Light" panose="020B0502040204020203" pitchFamily="34" charset="0"/>
              </a:rPr>
              <a:t>The Charts are configurable based on requirements</a:t>
            </a:r>
            <a:endParaRPr lang="en-IN" sz="2000" dirty="0">
              <a:latin typeface="Segoe UI Light" panose="020B0502040204020203" pitchFamily="34" charset="0"/>
              <a:cs typeface="Segoe UI Light" panose="020B0502040204020203" pitchFamily="34" charset="0"/>
            </a:endParaRPr>
          </a:p>
        </p:txBody>
      </p:sp>
      <p:sp>
        <p:nvSpPr>
          <p:cNvPr id="13" name="TextBox 12"/>
          <p:cNvSpPr txBox="1"/>
          <p:nvPr/>
        </p:nvSpPr>
        <p:spPr>
          <a:xfrm>
            <a:off x="586411" y="5294788"/>
            <a:ext cx="3489692" cy="10156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IN" sz="2000" dirty="0" smtClean="0">
                <a:latin typeface="Segoe UI Light" panose="020B0502040204020203" pitchFamily="34" charset="0"/>
                <a:cs typeface="Segoe UI Light" panose="020B0502040204020203" pitchFamily="34" charset="0"/>
              </a:rPr>
              <a:t>The Charts can be exported as JPG for directly using them in your PPTs.</a:t>
            </a:r>
            <a:endParaRPr lang="en-IN" sz="2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67563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84299" cy="506355"/>
          </a:xfrm>
        </p:spPr>
        <p:txBody>
          <a:bodyPr>
            <a:normAutofit/>
          </a:bodyPr>
          <a:lstStyle/>
          <a:p>
            <a:pPr algn="l"/>
            <a:r>
              <a:rPr lang="en-IN" sz="2400" dirty="0">
                <a:solidFill>
                  <a:schemeClr val="bg1"/>
                </a:solidFill>
                <a:latin typeface="Segoe UI Light" panose="020B0502040204020203" pitchFamily="34" charset="0"/>
                <a:ea typeface="+mn-ea"/>
                <a:cs typeface="Segoe UI Light" panose="020B0502040204020203" pitchFamily="34" charset="0"/>
              </a:rPr>
              <a:t>The story so far...</a:t>
            </a:r>
            <a:endParaRPr lang="en-IN" sz="2400" dirty="0">
              <a:solidFill>
                <a:schemeClr val="bg1"/>
              </a:solidFill>
              <a:latin typeface="Segoe UI Light" panose="020B0502040204020203" pitchFamily="34" charset="0"/>
              <a:ea typeface="+mn-ea"/>
              <a:cs typeface="Segoe UI Light" panose="020B0502040204020203" pitchFamily="34" charset="0"/>
            </a:endParaRPr>
          </a:p>
        </p:txBody>
      </p:sp>
      <p:cxnSp>
        <p:nvCxnSpPr>
          <p:cNvPr id="4" name="Straight Connector 3"/>
          <p:cNvCxnSpPr/>
          <p:nvPr/>
        </p:nvCxnSpPr>
        <p:spPr>
          <a:xfrm>
            <a:off x="3407701" y="549749"/>
            <a:ext cx="8736971"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0" y="923687"/>
            <a:ext cx="12192000" cy="861775"/>
          </a:xfrm>
          <a:prstGeom prst="rect">
            <a:avLst/>
          </a:prstGeom>
          <a:noFill/>
        </p:spPr>
        <p:txBody>
          <a:bodyPr wrap="square" lIns="121917" tIns="60958" rIns="121917" bIns="60958" rtlCol="0">
            <a:spAutoFit/>
          </a:bodyPr>
          <a:lstStyle/>
          <a:p>
            <a:pPr algn="ctr"/>
            <a:r>
              <a:rPr lang="en-IN" sz="4800" b="1" dirty="0">
                <a:solidFill>
                  <a:srgbClr val="13213C"/>
                </a:solidFill>
                <a:latin typeface="Segoe UI Semilight" pitchFamily="34" charset="0"/>
                <a:cs typeface="Segoe UI Semilight" pitchFamily="34" charset="0"/>
              </a:rPr>
              <a:t>Mission critical solutions*, 200+ installations.</a:t>
            </a:r>
          </a:p>
        </p:txBody>
      </p:sp>
      <p:sp>
        <p:nvSpPr>
          <p:cNvPr id="53" name="TextBox 52"/>
          <p:cNvSpPr txBox="1"/>
          <p:nvPr/>
        </p:nvSpPr>
        <p:spPr>
          <a:xfrm>
            <a:off x="0" y="5323515"/>
            <a:ext cx="12192000" cy="954103"/>
          </a:xfrm>
          <a:prstGeom prst="rect">
            <a:avLst/>
          </a:prstGeom>
          <a:noFill/>
        </p:spPr>
        <p:txBody>
          <a:bodyPr wrap="square" lIns="121917" tIns="60958" rIns="121917" bIns="60958" rtlCol="0">
            <a:spAutoFit/>
          </a:bodyPr>
          <a:lstStyle/>
          <a:p>
            <a:pPr algn="ctr"/>
            <a:r>
              <a:rPr lang="en-IN" sz="2700" dirty="0">
                <a:solidFill>
                  <a:srgbClr val="13213C"/>
                </a:solidFill>
                <a:latin typeface="Segoe UI Semilight" pitchFamily="34" charset="0"/>
                <a:cs typeface="Segoe UI Semilight" pitchFamily="34" charset="0"/>
              </a:rPr>
              <a:t>*Call </a:t>
            </a:r>
            <a:r>
              <a:rPr lang="en-IN" sz="2700" dirty="0" err="1">
                <a:solidFill>
                  <a:srgbClr val="13213C"/>
                </a:solidFill>
                <a:latin typeface="Segoe UI Semilight" pitchFamily="34" charset="0"/>
                <a:cs typeface="Segoe UI Semilight" pitchFamily="34" charset="0"/>
              </a:rPr>
              <a:t>centers</a:t>
            </a:r>
            <a:r>
              <a:rPr lang="en-IN" sz="2700" dirty="0">
                <a:solidFill>
                  <a:srgbClr val="13213C"/>
                </a:solidFill>
                <a:latin typeface="Segoe UI Semilight" pitchFamily="34" charset="0"/>
                <a:cs typeface="Segoe UI Semilight" pitchFamily="34" charset="0"/>
              </a:rPr>
              <a:t>, e-Governance, Complaint Tracking, Process Automation, Remote Asset Monitoring, Mobility Solutions.</a:t>
            </a:r>
            <a:endParaRPr lang="en-IN" sz="2700" dirty="0">
              <a:solidFill>
                <a:srgbClr val="13213C"/>
              </a:solidFill>
              <a:latin typeface="Segoe UI Semilight" pitchFamily="34" charset="0"/>
              <a:cs typeface="Segoe UI Semilight" pitchFamily="34" charset="0"/>
            </a:endParaRPr>
          </a:p>
        </p:txBody>
      </p:sp>
      <p:sp>
        <p:nvSpPr>
          <p:cNvPr id="35" name="Slide Number Placeholder 34"/>
          <p:cNvSpPr>
            <a:spLocks noGrp="1"/>
          </p:cNvSpPr>
          <p:nvPr>
            <p:ph type="sldNum" sz="quarter" idx="12"/>
          </p:nvPr>
        </p:nvSpPr>
        <p:spPr/>
        <p:txBody>
          <a:bodyPr/>
          <a:lstStyle/>
          <a:p>
            <a:fld id="{6AE6CF6D-F666-45EC-96C5-70DF15A9AFFE}" type="slidenum">
              <a:rPr lang="en-IN" smtClean="0"/>
              <a:pPr/>
              <a:t>3</a:t>
            </a:fld>
            <a:endParaRPr lang="en-IN" dirty="0"/>
          </a:p>
        </p:txBody>
      </p:sp>
      <p:grpSp>
        <p:nvGrpSpPr>
          <p:cNvPr id="3" name="Group 2"/>
          <p:cNvGrpSpPr/>
          <p:nvPr/>
        </p:nvGrpSpPr>
        <p:grpSpPr>
          <a:xfrm>
            <a:off x="1295467" y="1867131"/>
            <a:ext cx="9505056" cy="3360373"/>
            <a:chOff x="971600" y="1563638"/>
            <a:chExt cx="7128792" cy="2520280"/>
          </a:xfrm>
        </p:grpSpPr>
        <p:sp>
          <p:nvSpPr>
            <p:cNvPr id="54" name="Rectangle 53"/>
            <p:cNvSpPr/>
            <p:nvPr/>
          </p:nvSpPr>
          <p:spPr>
            <a:xfrm>
              <a:off x="971600" y="1563638"/>
              <a:ext cx="7128792" cy="2520280"/>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5" name="Group 54"/>
            <p:cNvGrpSpPr/>
            <p:nvPr/>
          </p:nvGrpSpPr>
          <p:grpSpPr>
            <a:xfrm>
              <a:off x="4187817" y="1639173"/>
              <a:ext cx="997965" cy="1004585"/>
              <a:chOff x="9342298" y="1177626"/>
              <a:chExt cx="1519670" cy="1622281"/>
            </a:xfrm>
            <a:solidFill>
              <a:schemeClr val="bg1"/>
            </a:solidFill>
          </p:grpSpPr>
          <p:pic>
            <p:nvPicPr>
              <p:cNvPr id="56" name="Picture 6" descr="C:\Users\sony\Desktop\inde30s.gif"/>
              <p:cNvPicPr>
                <a:picLocks noChangeAspect="1" noChangeArrowheads="1"/>
              </p:cNvPicPr>
              <p:nvPr/>
            </p:nvPicPr>
            <p:blipFill>
              <a:blip r:embed="rId2" cstate="print"/>
              <a:srcRect/>
              <a:stretch>
                <a:fillRect/>
              </a:stretch>
            </p:blipFill>
            <p:spPr bwMode="auto">
              <a:xfrm>
                <a:off x="9342298" y="1177626"/>
                <a:ext cx="1519670" cy="1622281"/>
              </a:xfrm>
              <a:prstGeom prst="rect">
                <a:avLst/>
              </a:prstGeom>
              <a:grpFill/>
            </p:spPr>
          </p:pic>
          <p:pic>
            <p:nvPicPr>
              <p:cNvPr id="57" name="Picture 7" descr="C:\Users\sony\Desktop\red_map_pointer.png"/>
              <p:cNvPicPr>
                <a:picLocks noChangeAspect="1" noChangeArrowheads="1"/>
              </p:cNvPicPr>
              <p:nvPr/>
            </p:nvPicPr>
            <p:blipFill>
              <a:blip r:embed="rId3" cstate="print"/>
              <a:srcRect/>
              <a:stretch>
                <a:fillRect/>
              </a:stretch>
            </p:blipFill>
            <p:spPr bwMode="auto">
              <a:xfrm>
                <a:off x="9813747" y="1485144"/>
                <a:ext cx="126909" cy="197789"/>
              </a:xfrm>
              <a:prstGeom prst="rect">
                <a:avLst/>
              </a:prstGeom>
              <a:grpFill/>
            </p:spPr>
          </p:pic>
          <p:pic>
            <p:nvPicPr>
              <p:cNvPr id="58" name="Picture 7" descr="C:\Users\sony\Desktop\red_map_pointer.png"/>
              <p:cNvPicPr>
                <a:picLocks noChangeAspect="1" noChangeArrowheads="1"/>
              </p:cNvPicPr>
              <p:nvPr/>
            </p:nvPicPr>
            <p:blipFill>
              <a:blip r:embed="rId3" cstate="print"/>
              <a:srcRect/>
              <a:stretch>
                <a:fillRect/>
              </a:stretch>
            </p:blipFill>
            <p:spPr bwMode="auto">
              <a:xfrm>
                <a:off x="9564365" y="1997762"/>
                <a:ext cx="126909" cy="197789"/>
              </a:xfrm>
              <a:prstGeom prst="rect">
                <a:avLst/>
              </a:prstGeom>
              <a:grpFill/>
            </p:spPr>
          </p:pic>
          <p:pic>
            <p:nvPicPr>
              <p:cNvPr id="59" name="Picture 7" descr="C:\Users\sony\Desktop\red_map_pointer.png"/>
              <p:cNvPicPr>
                <a:picLocks noChangeAspect="1" noChangeArrowheads="1"/>
              </p:cNvPicPr>
              <p:nvPr/>
            </p:nvPicPr>
            <p:blipFill>
              <a:blip r:embed="rId3" cstate="print"/>
              <a:srcRect/>
              <a:stretch>
                <a:fillRect/>
              </a:stretch>
            </p:blipFill>
            <p:spPr bwMode="auto">
              <a:xfrm>
                <a:off x="9633638" y="2080889"/>
                <a:ext cx="126909" cy="197789"/>
              </a:xfrm>
              <a:prstGeom prst="rect">
                <a:avLst/>
              </a:prstGeom>
              <a:grpFill/>
            </p:spPr>
          </p:pic>
          <p:pic>
            <p:nvPicPr>
              <p:cNvPr id="60" name="Picture 7" descr="C:\Users\sony\Desktop\red_map_pointer.png"/>
              <p:cNvPicPr>
                <a:picLocks noChangeAspect="1" noChangeArrowheads="1"/>
              </p:cNvPicPr>
              <p:nvPr/>
            </p:nvPicPr>
            <p:blipFill>
              <a:blip r:embed="rId3" cstate="print"/>
              <a:srcRect/>
              <a:stretch>
                <a:fillRect/>
              </a:stretch>
            </p:blipFill>
            <p:spPr bwMode="auto">
              <a:xfrm>
                <a:off x="9564365" y="1983907"/>
                <a:ext cx="126909" cy="197789"/>
              </a:xfrm>
              <a:prstGeom prst="rect">
                <a:avLst/>
              </a:prstGeom>
              <a:grpFill/>
            </p:spPr>
          </p:pic>
          <p:pic>
            <p:nvPicPr>
              <p:cNvPr id="61" name="Picture 7" descr="C:\Users\sony\Desktop\red_map_pointer.png"/>
              <p:cNvPicPr>
                <a:picLocks noChangeAspect="1" noChangeArrowheads="1"/>
              </p:cNvPicPr>
              <p:nvPr/>
            </p:nvPicPr>
            <p:blipFill>
              <a:blip r:embed="rId3" cstate="print"/>
              <a:srcRect/>
              <a:stretch>
                <a:fillRect/>
              </a:stretch>
            </p:blipFill>
            <p:spPr bwMode="auto">
              <a:xfrm>
                <a:off x="9883020" y="2482671"/>
                <a:ext cx="126909" cy="197789"/>
              </a:xfrm>
              <a:prstGeom prst="rect">
                <a:avLst/>
              </a:prstGeom>
              <a:grpFill/>
            </p:spPr>
          </p:pic>
          <p:pic>
            <p:nvPicPr>
              <p:cNvPr id="62" name="Picture 7" descr="C:\Users\sony\Desktop\red_map_pointer.png"/>
              <p:cNvPicPr>
                <a:picLocks noChangeAspect="1" noChangeArrowheads="1"/>
              </p:cNvPicPr>
              <p:nvPr/>
            </p:nvPicPr>
            <p:blipFill>
              <a:blip r:embed="rId3" cstate="print"/>
              <a:srcRect/>
              <a:stretch>
                <a:fillRect/>
              </a:stretch>
            </p:blipFill>
            <p:spPr bwMode="auto">
              <a:xfrm>
                <a:off x="9786038" y="2330271"/>
                <a:ext cx="126909" cy="197789"/>
              </a:xfrm>
              <a:prstGeom prst="rect">
                <a:avLst/>
              </a:prstGeom>
              <a:grpFill/>
            </p:spPr>
          </p:pic>
          <p:pic>
            <p:nvPicPr>
              <p:cNvPr id="63" name="Picture 7" descr="C:\Users\sony\Desktop\red_map_pointer.png"/>
              <p:cNvPicPr>
                <a:picLocks noChangeAspect="1" noChangeArrowheads="1"/>
              </p:cNvPicPr>
              <p:nvPr/>
            </p:nvPicPr>
            <p:blipFill>
              <a:blip r:embed="rId3" cstate="print"/>
              <a:srcRect/>
              <a:stretch>
                <a:fillRect/>
              </a:stretch>
            </p:blipFill>
            <p:spPr bwMode="auto">
              <a:xfrm>
                <a:off x="9938438" y="2219435"/>
                <a:ext cx="126909" cy="197789"/>
              </a:xfrm>
              <a:prstGeom prst="rect">
                <a:avLst/>
              </a:prstGeom>
              <a:grpFill/>
            </p:spPr>
          </p:pic>
          <p:pic>
            <p:nvPicPr>
              <p:cNvPr id="64" name="Picture 7" descr="C:\Users\sony\Desktop\red_map_pointer.png"/>
              <p:cNvPicPr>
                <a:picLocks noChangeAspect="1" noChangeArrowheads="1"/>
              </p:cNvPicPr>
              <p:nvPr/>
            </p:nvPicPr>
            <p:blipFill>
              <a:blip r:embed="rId3" cstate="print"/>
              <a:srcRect/>
              <a:stretch>
                <a:fillRect/>
              </a:stretch>
            </p:blipFill>
            <p:spPr bwMode="auto">
              <a:xfrm>
                <a:off x="10284800" y="1914633"/>
                <a:ext cx="126909" cy="197789"/>
              </a:xfrm>
              <a:prstGeom prst="rect">
                <a:avLst/>
              </a:prstGeom>
              <a:grpFill/>
            </p:spPr>
          </p:pic>
        </p:grpSp>
        <p:pic>
          <p:nvPicPr>
            <p:cNvPr id="1026" name="Picture 2" descr="E:\My Documents\Client Logos_All\mercedes_benz_logo_694168770.jpg"/>
            <p:cNvPicPr>
              <a:picLocks noChangeAspect="1" noChangeArrowheads="1"/>
            </p:cNvPicPr>
            <p:nvPr/>
          </p:nvPicPr>
          <p:blipFill>
            <a:blip r:embed="rId4" cstate="print"/>
            <a:srcRect/>
            <a:stretch>
              <a:fillRect/>
            </a:stretch>
          </p:blipFill>
          <p:spPr bwMode="auto">
            <a:xfrm>
              <a:off x="5220072" y="2715766"/>
              <a:ext cx="648072" cy="658305"/>
            </a:xfrm>
            <a:prstGeom prst="rect">
              <a:avLst/>
            </a:prstGeom>
            <a:solidFill>
              <a:schemeClr val="bg1"/>
            </a:solidFill>
          </p:spPr>
        </p:pic>
        <p:pic>
          <p:nvPicPr>
            <p:cNvPr id="5" name="Picture 2" descr="E:\My Documents\Client Logos_All\gtl_logo.gif"/>
            <p:cNvPicPr>
              <a:picLocks noChangeAspect="1" noChangeArrowheads="1"/>
            </p:cNvPicPr>
            <p:nvPr/>
          </p:nvPicPr>
          <p:blipFill>
            <a:blip r:embed="rId5" cstate="print"/>
            <a:srcRect/>
            <a:stretch>
              <a:fillRect/>
            </a:stretch>
          </p:blipFill>
          <p:spPr bwMode="auto">
            <a:xfrm>
              <a:off x="3385832" y="3482783"/>
              <a:ext cx="772666" cy="585353"/>
            </a:xfrm>
            <a:prstGeom prst="rect">
              <a:avLst/>
            </a:prstGeom>
            <a:solidFill>
              <a:schemeClr val="bg1"/>
            </a:solidFill>
          </p:spPr>
        </p:pic>
        <p:pic>
          <p:nvPicPr>
            <p:cNvPr id="1028" name="Picture 4" descr="E:\My Documents\Documents - Sigmainfosystems\gok.jpg"/>
            <p:cNvPicPr>
              <a:picLocks noChangeAspect="1" noChangeArrowheads="1"/>
            </p:cNvPicPr>
            <p:nvPr/>
          </p:nvPicPr>
          <p:blipFill>
            <a:blip r:embed="rId6" cstate="print"/>
            <a:srcRect/>
            <a:stretch>
              <a:fillRect/>
            </a:stretch>
          </p:blipFill>
          <p:spPr bwMode="auto">
            <a:xfrm>
              <a:off x="4204395" y="2681858"/>
              <a:ext cx="786953" cy="717002"/>
            </a:xfrm>
            <a:prstGeom prst="rect">
              <a:avLst/>
            </a:prstGeom>
            <a:solidFill>
              <a:schemeClr val="bg1"/>
            </a:solidFill>
          </p:spPr>
        </p:pic>
        <p:grpSp>
          <p:nvGrpSpPr>
            <p:cNvPr id="42" name="Group 41"/>
            <p:cNvGrpSpPr/>
            <p:nvPr/>
          </p:nvGrpSpPr>
          <p:grpSpPr>
            <a:xfrm>
              <a:off x="1539156" y="3410446"/>
              <a:ext cx="6008694" cy="588764"/>
              <a:chOff x="1539156" y="3410446"/>
              <a:chExt cx="6008694" cy="588764"/>
            </a:xfrm>
            <a:solidFill>
              <a:schemeClr val="bg1"/>
            </a:solidFill>
          </p:grpSpPr>
          <p:pic>
            <p:nvPicPr>
              <p:cNvPr id="1027" name="Picture 3" descr="E:\My Documents\Client Logos_All\Carl-Zeiss-Logo.png"/>
              <p:cNvPicPr>
                <a:picLocks noChangeAspect="1" noChangeArrowheads="1"/>
              </p:cNvPicPr>
              <p:nvPr/>
            </p:nvPicPr>
            <p:blipFill>
              <a:blip r:embed="rId7" cstate="print"/>
              <a:srcRect/>
              <a:stretch>
                <a:fillRect/>
              </a:stretch>
            </p:blipFill>
            <p:spPr bwMode="auto">
              <a:xfrm>
                <a:off x="1539156" y="3461246"/>
                <a:ext cx="529456" cy="531497"/>
              </a:xfrm>
              <a:prstGeom prst="rect">
                <a:avLst/>
              </a:prstGeom>
              <a:grpFill/>
            </p:spPr>
          </p:pic>
          <p:pic>
            <p:nvPicPr>
              <p:cNvPr id="36" name="Picture 40" descr="D:\Documents_new\Client Logos\fortis_healthcare.jpg"/>
              <p:cNvPicPr>
                <a:picLocks noChangeAspect="1" noChangeArrowheads="1"/>
              </p:cNvPicPr>
              <p:nvPr/>
            </p:nvPicPr>
            <p:blipFill>
              <a:blip r:embed="rId8" cstate="print"/>
              <a:srcRect/>
              <a:stretch>
                <a:fillRect/>
              </a:stretch>
            </p:blipFill>
            <p:spPr bwMode="auto">
              <a:xfrm>
                <a:off x="4644008" y="3579862"/>
                <a:ext cx="1148914" cy="373172"/>
              </a:xfrm>
              <a:prstGeom prst="rect">
                <a:avLst/>
              </a:prstGeom>
              <a:grpFill/>
              <a:ln w="9525">
                <a:noFill/>
                <a:miter lim="800000"/>
                <a:headEnd/>
                <a:tailEnd/>
              </a:ln>
            </p:spPr>
          </p:pic>
          <p:pic>
            <p:nvPicPr>
              <p:cNvPr id="37" name="Picture 36" descr="D:\Documents_new\Client Logos\Kirloskar-logo.gif"/>
              <p:cNvPicPr>
                <a:picLocks noChangeAspect="1" noChangeArrowheads="1"/>
              </p:cNvPicPr>
              <p:nvPr/>
            </p:nvPicPr>
            <p:blipFill>
              <a:blip r:embed="rId9" cstate="print"/>
              <a:srcRect/>
              <a:stretch>
                <a:fillRect/>
              </a:stretch>
            </p:blipFill>
            <p:spPr bwMode="auto">
              <a:xfrm>
                <a:off x="6888956" y="3410446"/>
                <a:ext cx="658894" cy="588269"/>
              </a:xfrm>
              <a:prstGeom prst="rect">
                <a:avLst/>
              </a:prstGeom>
              <a:grpFill/>
              <a:ln w="9525">
                <a:noFill/>
                <a:miter lim="800000"/>
                <a:headEnd/>
                <a:tailEnd/>
              </a:ln>
            </p:spPr>
          </p:pic>
          <p:pic>
            <p:nvPicPr>
              <p:cNvPr id="39" name="Picture 3" descr="D:\My Documents\Client Logos_All\tata-communications-logo.jpg"/>
              <p:cNvPicPr>
                <a:picLocks noChangeAspect="1" noChangeArrowheads="1"/>
              </p:cNvPicPr>
              <p:nvPr/>
            </p:nvPicPr>
            <p:blipFill>
              <a:blip r:embed="rId10" cstate="print"/>
              <a:srcRect/>
              <a:stretch>
                <a:fillRect/>
              </a:stretch>
            </p:blipFill>
            <p:spPr bwMode="auto">
              <a:xfrm>
                <a:off x="2280444" y="3468611"/>
                <a:ext cx="720080" cy="530599"/>
              </a:xfrm>
              <a:prstGeom prst="rect">
                <a:avLst/>
              </a:prstGeom>
              <a:grpFill/>
            </p:spPr>
          </p:pic>
          <p:pic>
            <p:nvPicPr>
              <p:cNvPr id="40" name="Picture 7" descr="wipro"/>
              <p:cNvPicPr>
                <a:picLocks noChangeAspect="1" noChangeArrowheads="1"/>
              </p:cNvPicPr>
              <p:nvPr/>
            </p:nvPicPr>
            <p:blipFill>
              <a:blip r:embed="rId11" cstate="print"/>
              <a:srcRect/>
              <a:stretch>
                <a:fillRect/>
              </a:stretch>
            </p:blipFill>
            <p:spPr bwMode="auto">
              <a:xfrm>
                <a:off x="6067276" y="3423146"/>
                <a:ext cx="504056" cy="551109"/>
              </a:xfrm>
              <a:prstGeom prst="rect">
                <a:avLst/>
              </a:prstGeom>
              <a:grpFill/>
              <a:ln w="9525">
                <a:noFill/>
                <a:miter lim="800000"/>
                <a:headEnd/>
                <a:tailEnd/>
              </a:ln>
            </p:spPr>
          </p:pic>
        </p:grpSp>
        <p:pic>
          <p:nvPicPr>
            <p:cNvPr id="30" name="Picture 3" descr="E:\My Documents\Documents - Sigmainfosystems\election-commission-of-india-logo-324FF87C0E-seeklogo.com.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3848" y="2643758"/>
              <a:ext cx="701809" cy="657361"/>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3614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CORE Report View</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65" y="631629"/>
            <a:ext cx="8106906" cy="5487166"/>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614" y="3204697"/>
            <a:ext cx="8087854" cy="3334215"/>
          </a:xfrm>
          <a:prstGeom prst="rect">
            <a:avLst/>
          </a:prstGeom>
        </p:spPr>
      </p:pic>
    </p:spTree>
    <p:extLst>
      <p:ext uri="{BB962C8B-B14F-4D97-AF65-F5344CB8AC3E}">
        <p14:creationId xmlns:p14="http://schemas.microsoft.com/office/powerpoint/2010/main" val="431013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CORE Admin Home Page</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662" y="564652"/>
            <a:ext cx="10950807" cy="6156823"/>
          </a:xfrm>
          <a:prstGeom prst="rect">
            <a:avLst/>
          </a:prstGeom>
        </p:spPr>
      </p:pic>
    </p:spTree>
    <p:extLst>
      <p:ext uri="{BB962C8B-B14F-4D97-AF65-F5344CB8AC3E}">
        <p14:creationId xmlns:p14="http://schemas.microsoft.com/office/powerpoint/2010/main" val="801435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AdminDesk Reporting</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6" name="Picture 6"/>
          <p:cNvPicPr>
            <a:picLocks noChangeAspect="1" noChangeArrowheads="1"/>
          </p:cNvPicPr>
          <p:nvPr/>
        </p:nvPicPr>
        <p:blipFill>
          <a:blip r:embed="rId2"/>
          <a:srcRect/>
          <a:stretch>
            <a:fillRect/>
          </a:stretch>
        </p:blipFill>
        <p:spPr bwMode="auto">
          <a:xfrm>
            <a:off x="159071" y="620451"/>
            <a:ext cx="9596907" cy="5484514"/>
          </a:xfrm>
          <a:prstGeom prst="rect">
            <a:avLst/>
          </a:prstGeom>
          <a:noFill/>
          <a:ln w="9525">
            <a:noFill/>
            <a:miter lim="800000"/>
            <a:headEnd/>
            <a:tailEnd/>
          </a:ln>
        </p:spPr>
      </p:pic>
      <p:pic>
        <p:nvPicPr>
          <p:cNvPr id="8" name="Picture 5" descr="d:\Documents_new\My Pictures\admindesk_ppt\AdminDesk_Report_generator.JPG"/>
          <p:cNvPicPr>
            <a:picLocks noChangeAspect="1" noChangeArrowheads="1"/>
          </p:cNvPicPr>
          <p:nvPr/>
        </p:nvPicPr>
        <p:blipFill>
          <a:blip r:embed="rId3"/>
          <a:srcRect/>
          <a:stretch>
            <a:fillRect/>
          </a:stretch>
        </p:blipFill>
        <p:spPr bwMode="auto">
          <a:xfrm>
            <a:off x="6661453" y="3535362"/>
            <a:ext cx="5024298" cy="3003550"/>
          </a:xfrm>
          <a:prstGeom prst="rect">
            <a:avLst/>
          </a:prstGeom>
          <a:noFill/>
          <a:ln w="9525">
            <a:noFill/>
            <a:miter lim="800000"/>
            <a:headEnd/>
            <a:tailEnd/>
          </a:ln>
        </p:spPr>
      </p:pic>
    </p:spTree>
    <p:extLst>
      <p:ext uri="{BB962C8B-B14F-4D97-AF65-F5344CB8AC3E}">
        <p14:creationId xmlns:p14="http://schemas.microsoft.com/office/powerpoint/2010/main" val="3057239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Feature list – 1 / 3</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33</a:t>
            </a:fld>
            <a:endParaRPr lang="en-US" dirty="0"/>
          </a:p>
        </p:txBody>
      </p:sp>
      <p:graphicFrame>
        <p:nvGraphicFramePr>
          <p:cNvPr id="6" name="Group 481"/>
          <p:cNvGraphicFramePr>
            <a:graphicFrameLocks/>
          </p:cNvGraphicFramePr>
          <p:nvPr>
            <p:extLst>
              <p:ext uri="{D42A27DB-BD31-4B8C-83A1-F6EECF244321}">
                <p14:modId xmlns:p14="http://schemas.microsoft.com/office/powerpoint/2010/main" val="2027699280"/>
              </p:ext>
            </p:extLst>
          </p:nvPr>
        </p:nvGraphicFramePr>
        <p:xfrm>
          <a:off x="1116103" y="837171"/>
          <a:ext cx="5012108" cy="5458145"/>
        </p:xfrm>
        <a:graphic>
          <a:graphicData uri="http://schemas.openxmlformats.org/drawingml/2006/table">
            <a:tbl>
              <a:tblPr/>
              <a:tblGrid>
                <a:gridCol w="5012108"/>
              </a:tblGrid>
              <a:tr h="3993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Arial" charset="0"/>
                        </a:rPr>
                        <a:t>ACD</a:t>
                      </a:r>
                      <a:endParaRPr kumimoji="0" lang="en-US" sz="10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Inbound call queuing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Queue position adherence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Queue time notification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distribution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Park state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DID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DNIS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ANI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Skills based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Agent rank based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Circular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Longest idle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Scheduling of ACD services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Agent access rights control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Data definitions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Screen Pop Dialog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re-routing based on unmanned service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re-routing based on queue length, wait times or service hours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rPr>
                        <a:t>Dynamic priority on longest wait 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ECFF"/>
                    </a:solidFill>
                  </a:tcPr>
                </a:tc>
              </a:tr>
            </a:tbl>
          </a:graphicData>
        </a:graphic>
      </p:graphicFrame>
      <p:graphicFrame>
        <p:nvGraphicFramePr>
          <p:cNvPr id="9" name="Group 469"/>
          <p:cNvGraphicFramePr>
            <a:graphicFrameLocks noGrp="1"/>
          </p:cNvGraphicFramePr>
          <p:nvPr>
            <p:extLst>
              <p:ext uri="{D42A27DB-BD31-4B8C-83A1-F6EECF244321}">
                <p14:modId xmlns:p14="http://schemas.microsoft.com/office/powerpoint/2010/main" val="1735583199"/>
              </p:ext>
            </p:extLst>
          </p:nvPr>
        </p:nvGraphicFramePr>
        <p:xfrm>
          <a:off x="6359149" y="849874"/>
          <a:ext cx="4788460" cy="5591271"/>
        </p:xfrm>
        <a:graphic>
          <a:graphicData uri="http://schemas.openxmlformats.org/drawingml/2006/table">
            <a:tbl>
              <a:tblPr/>
              <a:tblGrid>
                <a:gridCol w="4788460"/>
              </a:tblGrid>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Dynamic priority on relative wait 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Dynamic priority on absolute number of calls in 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Dynamic priority on relative number of calls in Q</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Dynamic priority on absolute number of calls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Application startup script launch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ANI Capture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Callback of captured ANIs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Abandoned call list preview &amp; print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Scheduled call back</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Whisper message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dispositions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ACW &amp; timed ACW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Attention retainers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MOH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Multi-DNIS support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Wait time estimation &amp; Q Optimization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Blended mode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Warm transfer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Accept or deny to receive a call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Language preference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662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IVR State persistence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841212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a:solidFill>
                  <a:schemeClr val="bg1"/>
                </a:solidFill>
                <a:latin typeface="Segoe UI Light" panose="020B0502040204020203" pitchFamily="34" charset="0"/>
                <a:cs typeface="Segoe UI Light" panose="020B0502040204020203" pitchFamily="34" charset="0"/>
              </a:rPr>
              <a:t>Feature list – </a:t>
            </a:r>
            <a:r>
              <a:rPr lang="en-IN" sz="2400" dirty="0" smtClean="0">
                <a:solidFill>
                  <a:schemeClr val="bg1"/>
                </a:solidFill>
                <a:latin typeface="Segoe UI Light" panose="020B0502040204020203" pitchFamily="34" charset="0"/>
                <a:cs typeface="Segoe UI Light" panose="020B0502040204020203" pitchFamily="34" charset="0"/>
              </a:rPr>
              <a:t>2 </a:t>
            </a:r>
            <a:r>
              <a:rPr lang="en-IN" sz="2400" dirty="0">
                <a:solidFill>
                  <a:schemeClr val="bg1"/>
                </a:solidFill>
                <a:latin typeface="Segoe UI Light" panose="020B0502040204020203" pitchFamily="34" charset="0"/>
                <a:cs typeface="Segoe UI Light" panose="020B0502040204020203" pitchFamily="34" charset="0"/>
              </a:rPr>
              <a:t>/ 3</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34</a:t>
            </a:fld>
            <a:endParaRPr lang="en-US" dirty="0"/>
          </a:p>
        </p:txBody>
      </p:sp>
      <p:graphicFrame>
        <p:nvGraphicFramePr>
          <p:cNvPr id="6" name="Group 389"/>
          <p:cNvGraphicFramePr>
            <a:graphicFrameLocks/>
          </p:cNvGraphicFramePr>
          <p:nvPr>
            <p:extLst>
              <p:ext uri="{D42A27DB-BD31-4B8C-83A1-F6EECF244321}">
                <p14:modId xmlns:p14="http://schemas.microsoft.com/office/powerpoint/2010/main" val="1673106601"/>
              </p:ext>
            </p:extLst>
          </p:nvPr>
        </p:nvGraphicFramePr>
        <p:xfrm>
          <a:off x="878542" y="592142"/>
          <a:ext cx="5455024" cy="6129339"/>
        </p:xfrm>
        <a:graphic>
          <a:graphicData uri="http://schemas.openxmlformats.org/drawingml/2006/table">
            <a:tbl>
              <a:tblPr/>
              <a:tblGrid>
                <a:gridCol w="5455024"/>
              </a:tblGrid>
              <a:tr h="45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Arial" charset="0"/>
                        </a:rPr>
                        <a:t>Outbound modes</a:t>
                      </a:r>
                      <a:endParaRPr kumimoji="0" lang="en-US" sz="10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Modes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Automatic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Preview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Predictive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Blaster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Precision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Manual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Campaign modes can be interchanged dynamically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459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Outbound features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Attach data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Manual dialing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Skill based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Pacing controls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Wait message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NANP manager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Time Zone admin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Machine detection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4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Multi-numbers for a campaign record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bl>
          </a:graphicData>
        </a:graphic>
      </p:graphicFrame>
      <p:graphicFrame>
        <p:nvGraphicFramePr>
          <p:cNvPr id="8" name="Group 391"/>
          <p:cNvGraphicFramePr>
            <a:graphicFrameLocks noGrp="1"/>
          </p:cNvGraphicFramePr>
          <p:nvPr>
            <p:extLst>
              <p:ext uri="{D42A27DB-BD31-4B8C-83A1-F6EECF244321}">
                <p14:modId xmlns:p14="http://schemas.microsoft.com/office/powerpoint/2010/main" val="825261937"/>
              </p:ext>
            </p:extLst>
          </p:nvPr>
        </p:nvGraphicFramePr>
        <p:xfrm>
          <a:off x="6710084" y="592138"/>
          <a:ext cx="4623300" cy="5952567"/>
        </p:xfrm>
        <a:graphic>
          <a:graphicData uri="http://schemas.openxmlformats.org/drawingml/2006/table">
            <a:tbl>
              <a:tblPr/>
              <a:tblGrid>
                <a:gridCol w="4623300"/>
              </a:tblGrid>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dial order selection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External Database based dialing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Access to external dialing service table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Automated dialing feed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Disposition admin &amp; mgmt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Scheduled callback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Agent callback with dynamic promotion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Expired callback deletion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re-routing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Multiple campaigns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Default campaign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Auto-switch of agents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Scheduling of campaigns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 rerouting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Caller name configuration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Warm transfer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Quota control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32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Redial Number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95746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961"/>
            <a:ext cx="8897257" cy="461665"/>
          </a:xfrm>
          <a:prstGeom prst="rect">
            <a:avLst/>
          </a:prstGeom>
          <a:noFill/>
        </p:spPr>
        <p:txBody>
          <a:bodyPr wrap="square" rtlCol="0">
            <a:spAutoFit/>
          </a:bodyPr>
          <a:lstStyle/>
          <a:p>
            <a:r>
              <a:rPr lang="en-IN" sz="2400" dirty="0">
                <a:solidFill>
                  <a:schemeClr val="bg1"/>
                </a:solidFill>
                <a:latin typeface="Segoe UI Light" panose="020B0502040204020203" pitchFamily="34" charset="0"/>
                <a:cs typeface="Segoe UI Light" panose="020B0502040204020203" pitchFamily="34" charset="0"/>
              </a:rPr>
              <a:t>Feature list – </a:t>
            </a:r>
            <a:r>
              <a:rPr lang="en-IN" sz="2400" dirty="0" smtClean="0">
                <a:solidFill>
                  <a:schemeClr val="bg1"/>
                </a:solidFill>
                <a:latin typeface="Segoe UI Light" panose="020B0502040204020203" pitchFamily="34" charset="0"/>
                <a:cs typeface="Segoe UI Light" panose="020B0502040204020203" pitchFamily="34" charset="0"/>
              </a:rPr>
              <a:t>3 </a:t>
            </a:r>
            <a:r>
              <a:rPr lang="en-IN" sz="2400" dirty="0">
                <a:solidFill>
                  <a:schemeClr val="bg1"/>
                </a:solidFill>
                <a:latin typeface="Segoe UI Light" panose="020B0502040204020203" pitchFamily="34" charset="0"/>
                <a:cs typeface="Segoe UI Light" panose="020B0502040204020203" pitchFamily="34" charset="0"/>
              </a:rPr>
              <a:t>/ 3</a:t>
            </a:r>
            <a:endParaRPr lang="en-IN" sz="2400" dirty="0">
              <a:solidFill>
                <a:schemeClr val="bg1"/>
              </a:solidFill>
              <a:latin typeface="Rupee Foradian" panose="020B0603030804020204" pitchFamily="34" charset="0"/>
              <a:cs typeface="Segoe UI Light" panose="020B0502040204020203" pitchFamily="34" charset="0"/>
            </a:endParaRPr>
          </a:p>
        </p:txBody>
      </p:sp>
      <p:sp>
        <p:nvSpPr>
          <p:cNvPr id="3" name="Slide Number Placeholder 2"/>
          <p:cNvSpPr>
            <a:spLocks noGrp="1"/>
          </p:cNvSpPr>
          <p:nvPr>
            <p:ph type="sldNum" sz="quarter" idx="12"/>
          </p:nvPr>
        </p:nvSpPr>
        <p:spPr/>
        <p:txBody>
          <a:bodyPr/>
          <a:lstStyle/>
          <a:p>
            <a:fld id="{4FAB73BC-B049-4115-A692-8D63A059BFB8}" type="slidenum">
              <a:rPr lang="en-US" smtClean="0"/>
              <a:pPr/>
              <a:t>35</a:t>
            </a:fld>
            <a:endParaRPr lang="en-US" dirty="0"/>
          </a:p>
        </p:txBody>
      </p:sp>
      <p:graphicFrame>
        <p:nvGraphicFramePr>
          <p:cNvPr id="9" name="Group 323"/>
          <p:cNvGraphicFramePr>
            <a:graphicFrameLocks/>
          </p:cNvGraphicFramePr>
          <p:nvPr>
            <p:extLst>
              <p:ext uri="{D42A27DB-BD31-4B8C-83A1-F6EECF244321}">
                <p14:modId xmlns:p14="http://schemas.microsoft.com/office/powerpoint/2010/main" val="3573130076"/>
              </p:ext>
            </p:extLst>
          </p:nvPr>
        </p:nvGraphicFramePr>
        <p:xfrm>
          <a:off x="1024404" y="812052"/>
          <a:ext cx="4800848" cy="5667379"/>
        </p:xfrm>
        <a:graphic>
          <a:graphicData uri="http://schemas.openxmlformats.org/drawingml/2006/table">
            <a:tbl>
              <a:tblPr/>
              <a:tblGrid>
                <a:gridCol w="4800848"/>
              </a:tblGrid>
              <a:tr h="462277">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solidFill>
                          <a:effectLst/>
                          <a:latin typeface="Trebuchet MS" pitchFamily="34" charset="0"/>
                        </a:rPr>
                        <a:t>Campaign list management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Multiple list per campaign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Dynamic structure of list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Weighted list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Database creation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CRM creation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Churning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4069">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2"/>
                          </a:solidFill>
                          <a:effectLst/>
                          <a:latin typeface="Trebuchet MS" pitchFamily="34" charset="0"/>
                          <a:ea typeface="Times New Roman" pitchFamily="18" charset="0"/>
                          <a:cs typeface="Arial" charset="0"/>
                        </a:rPr>
                        <a:t>DNC management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Global DNC list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Campaign wise DNC list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Agent DNC list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462277">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rebuchet MS" pitchFamily="34" charset="0"/>
                          <a:ea typeface="Times New Roman" pitchFamily="18" charset="0"/>
                          <a:cs typeface="Arial" charset="0"/>
                        </a:rPr>
                        <a:t> </a:t>
                      </a:r>
                      <a:r>
                        <a:rPr kumimoji="0" lang="en-US" sz="2000" b="0" i="0" u="none" strike="noStrike" cap="none" normalizeH="0" baseline="0" smtClean="0">
                          <a:ln>
                            <a:noFill/>
                          </a:ln>
                          <a:solidFill>
                            <a:schemeClr val="tx2"/>
                          </a:solidFill>
                          <a:effectLst/>
                          <a:latin typeface="Trebuchet MS" pitchFamily="34" charset="0"/>
                          <a:ea typeface="Times New Roman" pitchFamily="18" charset="0"/>
                          <a:cs typeface="Arial" charset="0"/>
                        </a:rPr>
                        <a:t>Real-time dashboards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Agent activity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Dialer state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563">
                <a:tc>
                  <a:txBody>
                    <a:bodyPr/>
                    <a:lstStyle/>
                    <a:p>
                      <a:pPr marL="190500" marR="0" lvl="0" indent="-19050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List wise disposition status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bl>
          </a:graphicData>
        </a:graphic>
      </p:graphicFrame>
      <p:graphicFrame>
        <p:nvGraphicFramePr>
          <p:cNvPr id="10" name="Group 324"/>
          <p:cNvGraphicFramePr>
            <a:graphicFrameLocks/>
          </p:cNvGraphicFramePr>
          <p:nvPr>
            <p:extLst>
              <p:ext uri="{D42A27DB-BD31-4B8C-83A1-F6EECF244321}">
                <p14:modId xmlns:p14="http://schemas.microsoft.com/office/powerpoint/2010/main" val="1853914611"/>
              </p:ext>
            </p:extLst>
          </p:nvPr>
        </p:nvGraphicFramePr>
        <p:xfrm>
          <a:off x="6075923" y="838947"/>
          <a:ext cx="4802747" cy="5667378"/>
        </p:xfrm>
        <a:graphic>
          <a:graphicData uri="http://schemas.openxmlformats.org/drawingml/2006/table">
            <a:tbl>
              <a:tblPr/>
              <a:tblGrid>
                <a:gridCol w="4802747"/>
              </a:tblGrid>
              <a:tr h="435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2"/>
                          </a:solidFill>
                          <a:effectLst/>
                          <a:latin typeface="Arial" charset="0"/>
                        </a:rPr>
                        <a:t>CTI</a:t>
                      </a:r>
                      <a:endParaRPr kumimoji="0" lang="en-US" sz="1000" b="0" i="0" u="none" strike="noStrike" cap="none" normalizeH="0" baseline="0" dirty="0" smtClean="0">
                        <a:ln>
                          <a:noFill/>
                        </a:ln>
                        <a:solidFill>
                          <a:schemeClr val="tx1"/>
                        </a:solidFill>
                        <a:effectLst/>
                        <a:latin typeface="Trebuchet MS"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2920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ACD Vendor support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Real-time stats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Transfer to CTI agent / extension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Voicemail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5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2"/>
                          </a:solidFill>
                          <a:effectLst/>
                          <a:latin typeface="Arial" charset="0"/>
                        </a:rPr>
                        <a:t>Voice recording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r>
              <a:tr h="3314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Voice recording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Recording automation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Recording on demand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IVR transaction recording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7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Screen capture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Web collaboration recording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5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Recording notification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902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Recording classification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317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Media player features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28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Recording search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r h="2884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rebuchet MS" pitchFamily="34" charset="0"/>
                          <a:ea typeface="Times New Roman" pitchFamily="18" charset="0"/>
                          <a:cs typeface="Arial" charset="0"/>
                        </a:rPr>
                        <a:t>Recording export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1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rebuchet MS" pitchFamily="34" charset="0"/>
                          <a:ea typeface="Times New Roman" pitchFamily="18" charset="0"/>
                          <a:cs typeface="Arial" charset="0"/>
                        </a:rPr>
                        <a:t>Recording archival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1FE"/>
                    </a:solidFill>
                  </a:tcPr>
                </a:tc>
              </a:tr>
            </a:tbl>
          </a:graphicData>
        </a:graphic>
      </p:graphicFrame>
    </p:spTree>
    <p:extLst>
      <p:ext uri="{BB962C8B-B14F-4D97-AF65-F5344CB8AC3E}">
        <p14:creationId xmlns:p14="http://schemas.microsoft.com/office/powerpoint/2010/main" val="3986882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Crosscode – Domains serviced</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4</a:t>
            </a:fld>
            <a:endParaRPr lang="en-US" dirty="0"/>
          </a:p>
        </p:txBody>
      </p:sp>
      <p:graphicFrame>
        <p:nvGraphicFramePr>
          <p:cNvPr id="40" name="Diagram 39"/>
          <p:cNvGraphicFramePr/>
          <p:nvPr/>
        </p:nvGraphicFramePr>
        <p:xfrm>
          <a:off x="803564" y="548680"/>
          <a:ext cx="10598727"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509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Crosscode call center platform – implement your ideas</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28" name="Rectangle 2"/>
          <p:cNvSpPr txBox="1">
            <a:spLocks/>
          </p:cNvSpPr>
          <p:nvPr/>
        </p:nvSpPr>
        <p:spPr>
          <a:xfrm>
            <a:off x="228600" y="2932054"/>
            <a:ext cx="11789229" cy="914400"/>
          </a:xfrm>
          <a:prstGeom prst="rect">
            <a:avLst/>
          </a:prstGeom>
          <a:noFill/>
          <a:ln>
            <a:noFill/>
          </a:ln>
          <a:effectLst/>
        </p:spPr>
        <p:style>
          <a:lnRef idx="0">
            <a:schemeClr val="accent2"/>
          </a:lnRef>
          <a:fillRef idx="3">
            <a:schemeClr val="accent2"/>
          </a:fillRef>
          <a:effectRef idx="3">
            <a:schemeClr val="accent2"/>
          </a:effectRef>
          <a:fontRef idx="minor">
            <a:schemeClr val="lt1"/>
          </a:fontRef>
        </p:style>
        <p:txBody>
          <a:bodyPr anchor="ctr">
            <a:noAutofit/>
          </a:bodyPr>
          <a:lstStyle>
            <a:extLst/>
          </a:lstStyle>
          <a:p>
            <a:pPr algn="ctr" fontAlgn="auto">
              <a:spcBef>
                <a:spcPct val="20000"/>
              </a:spcBef>
              <a:spcAft>
                <a:spcPts val="0"/>
              </a:spcAft>
              <a:defRPr/>
            </a:pPr>
            <a:r>
              <a:rPr lang="en-US" sz="3200" kern="0" dirty="0" smtClean="0">
                <a:solidFill>
                  <a:schemeClr val="bg1">
                    <a:lumMod val="50000"/>
                  </a:schemeClr>
                </a:solidFill>
                <a:latin typeface="Segoe UI Light" panose="020B0502040204020203" pitchFamily="34" charset="0"/>
                <a:cs typeface="Segoe UI Light" panose="020B0502040204020203" pitchFamily="34" charset="0"/>
              </a:rPr>
              <a:t>Crosscode CIMS Platform – helping you </a:t>
            </a:r>
            <a:r>
              <a:rPr lang="en-US" sz="3200" kern="0" dirty="0" smtClean="0">
                <a:solidFill>
                  <a:srgbClr val="FF0000"/>
                </a:solidFill>
                <a:latin typeface="Segoe UI Light" panose="020B0502040204020203" pitchFamily="34" charset="0"/>
                <a:cs typeface="Segoe UI Light" panose="020B0502040204020203" pitchFamily="34" charset="0"/>
              </a:rPr>
              <a:t>bridge the gap</a:t>
            </a:r>
            <a:r>
              <a:rPr lang="en-US" sz="3200" kern="0" dirty="0" smtClean="0">
                <a:solidFill>
                  <a:schemeClr val="bg1">
                    <a:lumMod val="50000"/>
                  </a:schemeClr>
                </a:solidFill>
                <a:latin typeface="Segoe UI Light" panose="020B0502040204020203" pitchFamily="34" charset="0"/>
                <a:cs typeface="Segoe UI Light" panose="020B0502040204020203" pitchFamily="34" charset="0"/>
              </a:rPr>
              <a:t> between the idea &amp; the implementation</a:t>
            </a:r>
            <a:endParaRPr lang="en-US" sz="3200" kern="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8" name="Picture Placeholder 4" descr="idea_bulb.jpg"/>
          <p:cNvPicPr>
            <a:picLocks noChangeAspect="1"/>
          </p:cNvPicPr>
          <p:nvPr/>
        </p:nvPicPr>
        <p:blipFill>
          <a:blip r:embed="rId2"/>
          <a:srcRect l="12500" r="12500"/>
          <a:stretch>
            <a:fillRect/>
          </a:stretch>
        </p:blipFill>
        <p:spPr>
          <a:xfrm>
            <a:off x="228600" y="707740"/>
            <a:ext cx="1981200" cy="198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Placeholder 8" descr="hammer_nail.jpg"/>
          <p:cNvPicPr>
            <a:picLocks noChangeAspect="1"/>
          </p:cNvPicPr>
          <p:nvPr/>
        </p:nvPicPr>
        <p:blipFill>
          <a:blip r:embed="rId3"/>
          <a:srcRect t="469" b="469"/>
          <a:stretch>
            <a:fillRect/>
          </a:stretch>
        </p:blipFill>
        <p:spPr>
          <a:xfrm>
            <a:off x="9731829" y="4070350"/>
            <a:ext cx="2286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0753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Component composition of the platform</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3" name="TextBox 2"/>
          <p:cNvSpPr txBox="1"/>
          <p:nvPr/>
        </p:nvSpPr>
        <p:spPr>
          <a:xfrm>
            <a:off x="0" y="497543"/>
            <a:ext cx="12165062" cy="830997"/>
          </a:xfrm>
          <a:prstGeom prst="rect">
            <a:avLst/>
          </a:prstGeom>
          <a:noFill/>
        </p:spPr>
        <p:txBody>
          <a:bodyPr wrap="square" rtlCol="0">
            <a:spAutoFit/>
          </a:bodyPr>
          <a:lstStyle/>
          <a:p>
            <a:r>
              <a:rPr lang="en-IN" sz="2400" dirty="0" smtClean="0">
                <a:solidFill>
                  <a:schemeClr val="bg1">
                    <a:lumMod val="50000"/>
                  </a:schemeClr>
                </a:solidFill>
                <a:latin typeface="Segoe UI Light" panose="020B0502040204020203" pitchFamily="34" charset="0"/>
                <a:cs typeface="Segoe UI Light" panose="020B0502040204020203" pitchFamily="34" charset="0"/>
              </a:rPr>
              <a:t>Modular architecture allows plugging in of components as &amp; when needed, without production stoppages…</a:t>
            </a:r>
            <a:endParaRPr lang="en-IN" sz="2400" dirty="0">
              <a:solidFill>
                <a:schemeClr val="bg1">
                  <a:lumMod val="50000"/>
                </a:schemeClr>
              </a:solidFill>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6</a:t>
            </a:fld>
            <a:endParaRPr lang="en-US" dirty="0"/>
          </a:p>
        </p:txBody>
      </p:sp>
      <p:graphicFrame>
        <p:nvGraphicFramePr>
          <p:cNvPr id="7" name="Diagram 6"/>
          <p:cNvGraphicFramePr/>
          <p:nvPr>
            <p:extLst>
              <p:ext uri="{D42A27DB-BD31-4B8C-83A1-F6EECF244321}">
                <p14:modId xmlns:p14="http://schemas.microsoft.com/office/powerpoint/2010/main" val="1739262389"/>
              </p:ext>
            </p:extLst>
          </p:nvPr>
        </p:nvGraphicFramePr>
        <p:xfrm>
          <a:off x="2190264" y="1290917"/>
          <a:ext cx="8123630" cy="5465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p:cNvGrpSpPr/>
          <p:nvPr/>
        </p:nvGrpSpPr>
        <p:grpSpPr>
          <a:xfrm>
            <a:off x="1108364" y="1620688"/>
            <a:ext cx="10243085" cy="4756151"/>
            <a:chOff x="1108364" y="1620688"/>
            <a:chExt cx="10243085" cy="4756151"/>
          </a:xfrm>
          <a:solidFill>
            <a:srgbClr val="4E82BE"/>
          </a:solidFill>
        </p:grpSpPr>
        <p:sp>
          <p:nvSpPr>
            <p:cNvPr id="6" name="Line Callout 1 5"/>
            <p:cNvSpPr/>
            <p:nvPr/>
          </p:nvSpPr>
          <p:spPr>
            <a:xfrm>
              <a:off x="9426387" y="1620689"/>
              <a:ext cx="1925062" cy="954106"/>
            </a:xfrm>
            <a:prstGeom prst="borderCallout1">
              <a:avLst>
                <a:gd name="adj1" fmla="val 25797"/>
                <a:gd name="adj2" fmla="val -2745"/>
                <a:gd name="adj3" fmla="val 112500"/>
                <a:gd name="adj4" fmla="val -3833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TextBox 16"/>
            <p:cNvSpPr txBox="1"/>
            <p:nvPr/>
          </p:nvSpPr>
          <p:spPr>
            <a:xfrm>
              <a:off x="9490364" y="1620688"/>
              <a:ext cx="1861085" cy="954107"/>
            </a:xfrm>
            <a:prstGeom prst="rect">
              <a:avLst/>
            </a:prstGeom>
            <a:grpFill/>
            <a:ln>
              <a:noFill/>
            </a:ln>
          </p:spPr>
          <p:txBody>
            <a:bodyPr wrap="square" rtlCol="0">
              <a:spAutoFit/>
            </a:bodyPr>
            <a:lstStyle/>
            <a:p>
              <a:pPr marL="95250" indent="-95250">
                <a:buFont typeface="Arial" panose="020B0604020202020204" pitchFamily="34" charset="0"/>
                <a:buChar char="•"/>
              </a:pPr>
              <a:r>
                <a:rPr lang="en-IN" sz="1400" dirty="0" smtClean="0">
                  <a:solidFill>
                    <a:schemeClr val="bg1"/>
                  </a:solidFill>
                </a:rPr>
                <a:t>Phone banking</a:t>
              </a:r>
            </a:p>
            <a:p>
              <a:pPr marL="95250" indent="-95250">
                <a:buFont typeface="Arial" panose="020B0604020202020204" pitchFamily="34" charset="0"/>
                <a:buChar char="•"/>
              </a:pPr>
              <a:r>
                <a:rPr lang="en-IN" sz="1400" dirty="0" smtClean="0">
                  <a:solidFill>
                    <a:schemeClr val="bg1"/>
                  </a:solidFill>
                </a:rPr>
                <a:t>CSAT</a:t>
              </a:r>
            </a:p>
            <a:p>
              <a:pPr marL="95250" indent="-95250">
                <a:buFont typeface="Arial" panose="020B0604020202020204" pitchFamily="34" charset="0"/>
                <a:buChar char="•"/>
              </a:pPr>
              <a:r>
                <a:rPr lang="en-IN" sz="1400" dirty="0" smtClean="0">
                  <a:solidFill>
                    <a:schemeClr val="bg1"/>
                  </a:solidFill>
                </a:rPr>
                <a:t>Self-service</a:t>
              </a:r>
            </a:p>
            <a:p>
              <a:pPr marL="95250" indent="-95250">
                <a:buFont typeface="Arial" panose="020B0604020202020204" pitchFamily="34" charset="0"/>
                <a:buChar char="•"/>
              </a:pPr>
              <a:r>
                <a:rPr lang="en-IN" sz="1400" dirty="0" smtClean="0">
                  <a:solidFill>
                    <a:schemeClr val="bg1"/>
                  </a:solidFill>
                </a:rPr>
                <a:t>DTMF / Speech</a:t>
              </a:r>
              <a:endParaRPr lang="en-IN" sz="1400" dirty="0">
                <a:solidFill>
                  <a:schemeClr val="bg1"/>
                </a:solidFill>
              </a:endParaRPr>
            </a:p>
          </p:txBody>
        </p:sp>
        <p:sp>
          <p:nvSpPr>
            <p:cNvPr id="20" name="Line Callout 1 19"/>
            <p:cNvSpPr/>
            <p:nvPr/>
          </p:nvSpPr>
          <p:spPr>
            <a:xfrm flipH="1">
              <a:off x="1129551" y="1620689"/>
              <a:ext cx="1925062" cy="954106"/>
            </a:xfrm>
            <a:prstGeom prst="borderCallout1">
              <a:avLst>
                <a:gd name="adj1" fmla="val 25797"/>
                <a:gd name="adj2" fmla="val -2745"/>
                <a:gd name="adj3" fmla="val 112500"/>
                <a:gd name="adj4" fmla="val -3833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p:cNvSpPr txBox="1"/>
            <p:nvPr/>
          </p:nvSpPr>
          <p:spPr>
            <a:xfrm flipH="1">
              <a:off x="1108364" y="1620688"/>
              <a:ext cx="2092036" cy="954107"/>
            </a:xfrm>
            <a:prstGeom prst="rect">
              <a:avLst/>
            </a:prstGeom>
            <a:grpFill/>
            <a:ln>
              <a:noFill/>
            </a:ln>
          </p:spPr>
          <p:txBody>
            <a:bodyPr wrap="square" rtlCol="0">
              <a:spAutoFit/>
            </a:bodyPr>
            <a:lstStyle/>
            <a:p>
              <a:pPr marL="95250" indent="-95250">
                <a:buFont typeface="Arial" panose="020B0604020202020204" pitchFamily="34" charset="0"/>
                <a:buChar char="•"/>
              </a:pPr>
              <a:r>
                <a:rPr lang="en-IN" sz="1400" dirty="0" smtClean="0">
                  <a:solidFill>
                    <a:schemeClr val="bg1"/>
                  </a:solidFill>
                </a:rPr>
                <a:t>Phone – call, SMS</a:t>
              </a:r>
              <a:endParaRPr lang="en-IN" sz="1400" dirty="0">
                <a:solidFill>
                  <a:schemeClr val="bg1"/>
                </a:solidFill>
              </a:endParaRPr>
            </a:p>
            <a:p>
              <a:pPr marL="95250" indent="-95250">
                <a:buFont typeface="Arial" panose="020B0604020202020204" pitchFamily="34" charset="0"/>
                <a:buChar char="•"/>
              </a:pPr>
              <a:r>
                <a:rPr lang="en-IN" sz="1400" dirty="0">
                  <a:solidFill>
                    <a:schemeClr val="bg1"/>
                  </a:solidFill>
                </a:rPr>
                <a:t>Email</a:t>
              </a:r>
            </a:p>
            <a:p>
              <a:pPr marL="95250" indent="-95250">
                <a:buFont typeface="Arial" panose="020B0604020202020204" pitchFamily="34" charset="0"/>
                <a:buChar char="•"/>
              </a:pPr>
              <a:r>
                <a:rPr lang="en-IN" sz="1400" dirty="0" smtClean="0">
                  <a:solidFill>
                    <a:schemeClr val="bg1"/>
                  </a:solidFill>
                </a:rPr>
                <a:t>Web</a:t>
              </a:r>
              <a:endParaRPr lang="en-IN" sz="1400" dirty="0">
                <a:solidFill>
                  <a:schemeClr val="bg1"/>
                </a:solidFill>
              </a:endParaRPr>
            </a:p>
            <a:p>
              <a:pPr marL="95250" indent="-95250">
                <a:buFont typeface="Arial" panose="020B0604020202020204" pitchFamily="34" charset="0"/>
                <a:buChar char="•"/>
              </a:pPr>
              <a:r>
                <a:rPr lang="en-IN" sz="1400" dirty="0" smtClean="0">
                  <a:solidFill>
                    <a:schemeClr val="bg1"/>
                  </a:solidFill>
                </a:rPr>
                <a:t>Mobile apps</a:t>
              </a:r>
              <a:endParaRPr lang="en-IN" sz="1400" dirty="0">
                <a:solidFill>
                  <a:schemeClr val="bg1"/>
                </a:solidFill>
              </a:endParaRPr>
            </a:p>
          </p:txBody>
        </p:sp>
        <p:sp>
          <p:nvSpPr>
            <p:cNvPr id="22" name="Line Callout 1 21"/>
            <p:cNvSpPr/>
            <p:nvPr/>
          </p:nvSpPr>
          <p:spPr>
            <a:xfrm flipH="1" flipV="1">
              <a:off x="1129551" y="5422733"/>
              <a:ext cx="1925062" cy="954106"/>
            </a:xfrm>
            <a:prstGeom prst="borderCallout1">
              <a:avLst>
                <a:gd name="adj1" fmla="val 25797"/>
                <a:gd name="adj2" fmla="val -2745"/>
                <a:gd name="adj3" fmla="val 112500"/>
                <a:gd name="adj4" fmla="val -3833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p:cNvSpPr txBox="1"/>
            <p:nvPr/>
          </p:nvSpPr>
          <p:spPr>
            <a:xfrm rot="10800000" flipH="1" flipV="1">
              <a:off x="1129551" y="5422732"/>
              <a:ext cx="2030507" cy="954107"/>
            </a:xfrm>
            <a:prstGeom prst="rect">
              <a:avLst/>
            </a:prstGeom>
            <a:grpFill/>
            <a:ln>
              <a:noFill/>
            </a:ln>
          </p:spPr>
          <p:txBody>
            <a:bodyPr wrap="square" rtlCol="0">
              <a:spAutoFit/>
            </a:bodyPr>
            <a:lstStyle/>
            <a:p>
              <a:pPr marL="95250" indent="-95250">
                <a:buFont typeface="Arial" panose="020B0604020202020204" pitchFamily="34" charset="0"/>
                <a:buChar char="•"/>
              </a:pPr>
              <a:r>
                <a:rPr lang="en-IN" sz="1400" dirty="0">
                  <a:solidFill>
                    <a:schemeClr val="bg1"/>
                  </a:solidFill>
                </a:rPr>
                <a:t>SAP</a:t>
              </a:r>
            </a:p>
            <a:p>
              <a:pPr marL="95250" indent="-95250">
                <a:buFont typeface="Arial" panose="020B0604020202020204" pitchFamily="34" charset="0"/>
                <a:buChar char="•"/>
              </a:pPr>
              <a:r>
                <a:rPr lang="en-IN" sz="1400" dirty="0">
                  <a:solidFill>
                    <a:schemeClr val="bg1"/>
                  </a:solidFill>
                </a:rPr>
                <a:t>Salesforce</a:t>
              </a:r>
            </a:p>
            <a:p>
              <a:pPr marL="95250" indent="-95250">
                <a:buFont typeface="Arial" panose="020B0604020202020204" pitchFamily="34" charset="0"/>
                <a:buChar char="•"/>
              </a:pPr>
              <a:r>
                <a:rPr lang="en-IN" sz="1400" dirty="0" smtClean="0">
                  <a:solidFill>
                    <a:schemeClr val="bg1"/>
                  </a:solidFill>
                </a:rPr>
                <a:t>Siebel</a:t>
              </a:r>
              <a:endParaRPr lang="en-IN" sz="1400" dirty="0">
                <a:solidFill>
                  <a:schemeClr val="bg1"/>
                </a:solidFill>
              </a:endParaRPr>
            </a:p>
            <a:p>
              <a:pPr marL="95250" indent="-95250">
                <a:buFont typeface="Arial" panose="020B0604020202020204" pitchFamily="34" charset="0"/>
                <a:buChar char="•"/>
              </a:pPr>
              <a:r>
                <a:rPr lang="en-IN" sz="1400" dirty="0">
                  <a:solidFill>
                    <a:schemeClr val="bg1"/>
                  </a:solidFill>
                </a:rPr>
                <a:t>Oracle Forms, in-house</a:t>
              </a:r>
            </a:p>
          </p:txBody>
        </p:sp>
        <p:sp>
          <p:nvSpPr>
            <p:cNvPr id="24" name="Line Callout 1 23"/>
            <p:cNvSpPr/>
            <p:nvPr/>
          </p:nvSpPr>
          <p:spPr>
            <a:xfrm flipV="1">
              <a:off x="9426387" y="5402244"/>
              <a:ext cx="1925062" cy="954106"/>
            </a:xfrm>
            <a:prstGeom prst="borderCallout1">
              <a:avLst>
                <a:gd name="adj1" fmla="val 25797"/>
                <a:gd name="adj2" fmla="val -2745"/>
                <a:gd name="adj3" fmla="val 112500"/>
                <a:gd name="adj4" fmla="val -38333"/>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TextBox 24"/>
            <p:cNvSpPr txBox="1"/>
            <p:nvPr/>
          </p:nvSpPr>
          <p:spPr>
            <a:xfrm rot="10800000" flipV="1">
              <a:off x="9539194" y="5402243"/>
              <a:ext cx="1812255" cy="954107"/>
            </a:xfrm>
            <a:prstGeom prst="rect">
              <a:avLst/>
            </a:prstGeom>
            <a:grpFill/>
            <a:ln>
              <a:noFill/>
            </a:ln>
          </p:spPr>
          <p:txBody>
            <a:bodyPr wrap="square" rtlCol="0">
              <a:spAutoFit/>
            </a:bodyPr>
            <a:lstStyle/>
            <a:p>
              <a:pPr marL="95250" indent="-95250">
                <a:buFont typeface="Arial" panose="020B0604020202020204" pitchFamily="34" charset="0"/>
                <a:buChar char="•"/>
              </a:pPr>
              <a:r>
                <a:rPr lang="en-IN" sz="1400" dirty="0">
                  <a:solidFill>
                    <a:schemeClr val="bg1"/>
                  </a:solidFill>
                </a:rPr>
                <a:t>Preview</a:t>
              </a:r>
            </a:p>
            <a:p>
              <a:pPr marL="95250" indent="-95250">
                <a:buFont typeface="Arial" panose="020B0604020202020204" pitchFamily="34" charset="0"/>
                <a:buChar char="•"/>
              </a:pPr>
              <a:r>
                <a:rPr lang="en-IN" sz="1400" dirty="0">
                  <a:solidFill>
                    <a:schemeClr val="bg1"/>
                  </a:solidFill>
                </a:rPr>
                <a:t>Predictive</a:t>
              </a:r>
            </a:p>
            <a:p>
              <a:pPr marL="95250" indent="-95250">
                <a:buFont typeface="Arial" panose="020B0604020202020204" pitchFamily="34" charset="0"/>
                <a:buChar char="•"/>
              </a:pPr>
              <a:r>
                <a:rPr lang="en-IN" sz="1400" dirty="0">
                  <a:solidFill>
                    <a:schemeClr val="bg1"/>
                  </a:solidFill>
                </a:rPr>
                <a:t>Manual</a:t>
              </a:r>
            </a:p>
            <a:p>
              <a:pPr marL="95250" indent="-95250">
                <a:buFont typeface="Arial" panose="020B0604020202020204" pitchFamily="34" charset="0"/>
                <a:buChar char="•"/>
              </a:pPr>
              <a:r>
                <a:rPr lang="en-IN" sz="1400" dirty="0">
                  <a:solidFill>
                    <a:schemeClr val="bg1"/>
                  </a:solidFill>
                </a:rPr>
                <a:t>Blaster</a:t>
              </a:r>
            </a:p>
          </p:txBody>
        </p:sp>
      </p:grpSp>
    </p:spTree>
    <p:extLst>
      <p:ext uri="{BB962C8B-B14F-4D97-AF65-F5344CB8AC3E}">
        <p14:creationId xmlns:p14="http://schemas.microsoft.com/office/powerpoint/2010/main" val="4570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Platform highlights</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7</a:t>
            </a:fld>
            <a:endParaRPr lang="en-US" dirty="0"/>
          </a:p>
        </p:txBody>
      </p:sp>
      <p:graphicFrame>
        <p:nvGraphicFramePr>
          <p:cNvPr id="14" name="Content Placeholder 7"/>
          <p:cNvGraphicFramePr>
            <a:graphicFrameLocks/>
          </p:cNvGraphicFramePr>
          <p:nvPr>
            <p:extLst>
              <p:ext uri="{D42A27DB-BD31-4B8C-83A1-F6EECF244321}">
                <p14:modId xmlns:p14="http://schemas.microsoft.com/office/powerpoint/2010/main" val="73013539"/>
              </p:ext>
            </p:extLst>
          </p:nvPr>
        </p:nvGraphicFramePr>
        <p:xfrm>
          <a:off x="431508" y="790520"/>
          <a:ext cx="11306550" cy="5790388"/>
        </p:xfrm>
        <a:graphic>
          <a:graphicData uri="http://schemas.openxmlformats.org/drawingml/2006/table">
            <a:tbl>
              <a:tblPr bandRow="1">
                <a:tableStyleId>{5C22544A-7EE6-4342-B048-85BDC9FD1C3A}</a:tableStyleId>
              </a:tblPr>
              <a:tblGrid>
                <a:gridCol w="5653275"/>
                <a:gridCol w="5653275"/>
              </a:tblGrid>
              <a:tr h="672250">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Supports In-bound, Out-bound &amp; blended operations.</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Built-in QA tool for voice recording, playback and download.</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r>
              <a:tr h="694753">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Highly scalable architecture and resource efficient</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Intelligent &amp; highly configurable campaign, DNC, churn, re-try management tools.</a:t>
                      </a:r>
                      <a:endParaRPr kumimoji="0" lang="en-US" sz="1800" b="0" i="0" u="none" strike="noStrike" cap="none" normalizeH="0" baseline="0" dirty="0" smtClean="0">
                        <a:ln>
                          <a:noFill/>
                        </a:ln>
                        <a:solidFill>
                          <a:schemeClr val="tx2"/>
                        </a:solidFill>
                        <a:effectLst/>
                        <a:latin typeface="Trebuchet MS" pitchFamily="34" charset="0"/>
                        <a:cs typeface="Times New Roman" pitchFamily="18" charset="0"/>
                      </a:endParaRPr>
                    </a:p>
                  </a:txBody>
                  <a:tcPr horzOverflow="overflow"/>
                </a:tc>
              </a:tr>
              <a:tr h="960357">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Highly available system, with in-built fail-over mechanism.</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Real-time dashboard for channel status, trunk availability, agent activity, queue status, campaign penetration.</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r>
              <a:tr h="694753">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Supports predictive / preview / auto-preview  / blaster (OBD) / manual dialing modes.</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Exhaustive &amp; customizable set of reports on agent performance, lead penetration, dialer performance. </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r>
              <a:tr h="694753">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Supervisor can barge-in, coach, monitor, change agent ready / not ready, etc non-intrusively and on-demand.</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Intelligent and configurable call back feature &amp; queue management for inbound operations.</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r>
              <a:tr h="694753">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Can integrate with enterprise platforms like SAP, Siebel, </a:t>
                      </a:r>
                      <a:r>
                        <a:rPr kumimoji="0" lang="en-US" sz="1800" u="none" strike="noStrike" cap="none" normalizeH="0" baseline="0" dirty="0" err="1" smtClean="0">
                          <a:ln>
                            <a:noFill/>
                          </a:ln>
                          <a:effectLst/>
                        </a:rPr>
                        <a:t>SalesForce</a:t>
                      </a:r>
                      <a:r>
                        <a:rPr kumimoji="0" lang="en-US" sz="1800" u="none" strike="noStrike" cap="none" normalizeH="0" baseline="0" dirty="0" smtClean="0">
                          <a:ln>
                            <a:noFill/>
                          </a:ln>
                          <a:effectLst/>
                        </a:rPr>
                        <a:t>, Remedy, Oracle apps.</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Customizable MOH.</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r>
              <a:tr h="694753">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smtClean="0">
                          <a:ln>
                            <a:noFill/>
                          </a:ln>
                          <a:effectLst/>
                        </a:rPr>
                        <a:t>Supports connection to E1/T1/PRI</a:t>
                      </a:r>
                      <a:r>
                        <a:rPr kumimoji="0" lang="en-US" sz="1800" u="none" strike="noStrike" cap="none" normalizeH="0" baseline="0" dirty="0" smtClean="0">
                          <a:ln>
                            <a:noFill/>
                          </a:ln>
                          <a:effectLst/>
                        </a:rPr>
                        <a:t>, SS7, SIP, H323, POTS, GSM trunks. </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IVRS with ACD capabilities defined as per business requirements.</a:t>
                      </a:r>
                      <a:endParaRPr kumimoji="0" lang="en-US" sz="1800" b="0" i="0" u="none" strike="noStrike" cap="none" normalizeH="0" baseline="0" dirty="0" smtClean="0">
                        <a:ln>
                          <a:noFill/>
                        </a:ln>
                        <a:solidFill>
                          <a:schemeClr val="tx2"/>
                        </a:solidFill>
                        <a:effectLst/>
                        <a:latin typeface="Trebuchet MS" pitchFamily="34" charset="0"/>
                      </a:endParaRPr>
                    </a:p>
                  </a:txBody>
                  <a:tcPr horzOverflow="overflow"/>
                </a:tc>
              </a:tr>
              <a:tr h="684016">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en-US" sz="1800" u="none" strike="noStrike" cap="none" normalizeH="0" baseline="0" dirty="0" smtClean="0">
                          <a:ln>
                            <a:noFill/>
                          </a:ln>
                          <a:effectLst/>
                        </a:rPr>
                        <a:t>CallDesk Agent Desktop comes with “WYSIWYG” user-friendliness &amp; inbuilt soft-phone.</a:t>
                      </a:r>
                      <a:endParaRPr kumimoji="0" lang="en-US" sz="1800" b="0" i="0" u="none" strike="noStrike" cap="none" normalizeH="0" baseline="0" dirty="0" smtClean="0">
                        <a:ln>
                          <a:noFill/>
                        </a:ln>
                        <a:solidFill>
                          <a:schemeClr val="tx2"/>
                        </a:solidFill>
                        <a:effectLst/>
                        <a:latin typeface="Trebuchet MS" pitchFamily="34" charset="0"/>
                        <a:cs typeface="Times New Roman" pitchFamily="18" charset="0"/>
                      </a:endParaRPr>
                    </a:p>
                  </a:txBody>
                  <a:tcPr horzOverflow="overflow"/>
                </a:tc>
                <a:tc>
                  <a:txBody>
                    <a:bodyPr/>
                    <a:lstStyle/>
                    <a:p>
                      <a:pPr marL="190500" marR="0" lvl="0" indent="-190500" algn="just" defTabSz="914400" rtl="0" eaLnBrk="1" fontAlgn="base" latinLnBrk="0" hangingPunct="1">
                        <a:lnSpc>
                          <a:spcPct val="100000"/>
                        </a:lnSpc>
                        <a:spcBef>
                          <a:spcPct val="0"/>
                        </a:spcBef>
                        <a:spcAft>
                          <a:spcPct val="0"/>
                        </a:spcAft>
                        <a:buClrTx/>
                        <a:buSzTx/>
                        <a:buFont typeface="Symbol" pitchFamily="18" charset="2"/>
                        <a:buChar char=""/>
                        <a:tabLst/>
                        <a:defRPr/>
                      </a:pPr>
                      <a:r>
                        <a:rPr kumimoji="0" lang="en-US" sz="1800" u="none" strike="noStrike" kern="1200" cap="none" normalizeH="0" baseline="0" dirty="0" smtClean="0">
                          <a:ln>
                            <a:noFill/>
                          </a:ln>
                          <a:effectLst/>
                        </a:rPr>
                        <a:t>Can integrate with any legacy PBX or channel bank to connect analog extensions.</a:t>
                      </a:r>
                    </a:p>
                  </a:txBody>
                  <a:tcPr/>
                </a:tc>
              </a:tr>
            </a:tbl>
          </a:graphicData>
        </a:graphic>
      </p:graphicFrame>
    </p:spTree>
    <p:extLst>
      <p:ext uri="{BB962C8B-B14F-4D97-AF65-F5344CB8AC3E}">
        <p14:creationId xmlns:p14="http://schemas.microsoft.com/office/powerpoint/2010/main" val="505582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Platform implementation layout – using ISDN PRI</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42" y="600262"/>
            <a:ext cx="10534650" cy="6067425"/>
          </a:xfrm>
          <a:prstGeom prst="rect">
            <a:avLst/>
          </a:prstGeom>
          <a:ln>
            <a:solidFill>
              <a:schemeClr val="bg2">
                <a:lumMod val="60000"/>
                <a:lumOff val="40000"/>
              </a:schemeClr>
            </a:solidFill>
          </a:ln>
        </p:spPr>
      </p:pic>
    </p:spTree>
    <p:extLst>
      <p:ext uri="{BB962C8B-B14F-4D97-AF65-F5344CB8AC3E}">
        <p14:creationId xmlns:p14="http://schemas.microsoft.com/office/powerpoint/2010/main" val="246498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0" y="2961"/>
            <a:ext cx="8897257" cy="461665"/>
          </a:xfrm>
          <a:prstGeom prst="rect">
            <a:avLst/>
          </a:prstGeom>
          <a:noFill/>
        </p:spPr>
        <p:txBody>
          <a:bodyPr wrap="square" rtlCol="0">
            <a:spAutoFit/>
          </a:bodyPr>
          <a:lstStyle/>
          <a:p>
            <a:r>
              <a:rPr lang="en-IN" sz="2400" dirty="0" smtClean="0">
                <a:solidFill>
                  <a:schemeClr val="bg1"/>
                </a:solidFill>
                <a:latin typeface="Segoe UI Light" panose="020B0502040204020203" pitchFamily="34" charset="0"/>
                <a:cs typeface="Segoe UI Light" panose="020B0502040204020203" pitchFamily="34" charset="0"/>
              </a:rPr>
              <a:t>Platform architecture</a:t>
            </a:r>
            <a:endParaRPr lang="en-IN" sz="2400" dirty="0">
              <a:solidFill>
                <a:schemeClr val="bg1"/>
              </a:solidFill>
              <a:latin typeface="Segoe UI Light" panose="020B0502040204020203" pitchFamily="34" charset="0"/>
              <a:cs typeface="Segoe UI Light" panose="020B0502040204020203" pitchFamily="34" charset="0"/>
            </a:endParaRPr>
          </a:p>
        </p:txBody>
      </p:sp>
      <p:sp>
        <p:nvSpPr>
          <p:cNvPr id="2" name="Slide Number Placeholder 1"/>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5" name="Picture 1" descr="C:\Documents and Settings\ac\My Documents\My Pictures\architecture.bmp"/>
          <p:cNvPicPr>
            <a:picLocks noChangeAspect="1" noChangeArrowheads="1"/>
          </p:cNvPicPr>
          <p:nvPr/>
        </p:nvPicPr>
        <p:blipFill>
          <a:blip r:embed="rId2"/>
          <a:srcRect/>
          <a:stretch>
            <a:fillRect/>
          </a:stretch>
        </p:blipFill>
        <p:spPr bwMode="auto">
          <a:xfrm>
            <a:off x="943915" y="672353"/>
            <a:ext cx="10405402" cy="5889811"/>
          </a:xfrm>
          <a:prstGeom prst="rect">
            <a:avLst/>
          </a:prstGeom>
          <a:noFill/>
          <a:ln>
            <a:solidFill>
              <a:schemeClr val="bg2">
                <a:lumMod val="60000"/>
                <a:lumOff val="40000"/>
              </a:schemeClr>
            </a:solidFill>
          </a:ln>
        </p:spPr>
      </p:pic>
    </p:spTree>
    <p:extLst>
      <p:ext uri="{BB962C8B-B14F-4D97-AF65-F5344CB8AC3E}">
        <p14:creationId xmlns:p14="http://schemas.microsoft.com/office/powerpoint/2010/main" val="17599155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d63d116ae2c70a5fb5bbae8dd3a76cc90b5cdba"/>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TC103457475[[fn=Frame]]</Template>
  <TotalTime>1517</TotalTime>
  <Words>2323</Words>
  <Application>Microsoft Office PowerPoint</Application>
  <PresentationFormat>Custom</PresentationFormat>
  <Paragraphs>337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Frame</vt:lpstr>
      <vt:lpstr>Crosscode Customer Interaction Management Suite (CIMS)</vt:lpstr>
      <vt:lpstr>Crosscode timeline</vt:lpstr>
      <vt:lpstr>The story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thanking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Lifecycle Management (CLM) platform</dc:title>
  <dc:creator>Arindam</dc:creator>
  <cp:lastModifiedBy>Arindam</cp:lastModifiedBy>
  <cp:revision>138</cp:revision>
  <cp:lastPrinted>2014-03-17T14:54:30Z</cp:lastPrinted>
  <dcterms:created xsi:type="dcterms:W3CDTF">2013-12-26T06:46:02Z</dcterms:created>
  <dcterms:modified xsi:type="dcterms:W3CDTF">2019-06-26T14:04:56Z</dcterms:modified>
</cp:coreProperties>
</file>